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 id="263" r:id="rId8"/>
    <p:sldId id="264" r:id="rId9"/>
    <p:sldId id="266" r:id="rId10"/>
    <p:sldId id="268" r:id="rId11"/>
    <p:sldId id="269" r:id="rId12"/>
    <p:sldId id="273" r:id="rId13"/>
    <p:sldId id="27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036A0A9-1D08-4DA9-8A27-FD11AF88782A}">
          <p14:sldIdLst>
            <p14:sldId id="256"/>
          </p14:sldIdLst>
        </p14:section>
        <p14:section name="Untitled Section" id="{A26CC55F-1DD2-4A7E-9172-071F0A27FA54}">
          <p14:sldIdLst/>
        </p14:section>
        <p14:section name="Untitled Section" id="{689B3818-BDC9-4246-883F-F0A5B63C2231}">
          <p14:sldIdLst>
            <p14:sldId id="257"/>
            <p14:sldId id="258"/>
            <p14:sldId id="259"/>
            <p14:sldId id="260"/>
            <p14:sldId id="262"/>
            <p14:sldId id="263"/>
            <p14:sldId id="264"/>
          </p14:sldIdLst>
        </p14:section>
        <p14:section name="Untitled Section" id="{F037D84F-06C5-4ADA-83BB-C93E43B2AD06}">
          <p14:sldIdLst>
            <p14:sldId id="266"/>
            <p14:sldId id="268"/>
            <p14:sldId id="269"/>
            <p14:sldId id="273"/>
            <p14:sldId id="271"/>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66" d="100"/>
          <a:sy n="66" d="100"/>
        </p:scale>
        <p:origin x="668" y="10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EF2FE2B-767C-49CD-891C-596505FD9B63}" type="datetimeFigureOut">
              <a:rPr lang="en-US" smtClean="0"/>
              <a:t>8/4/2024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F3D99E-2214-42DE-A251-71B191B37159}" type="slidenum">
              <a:rPr lang="en-US" smtClean="0"/>
              <a:t>‹#›</a:t>
            </a:fld>
            <a:endParaRPr lang="en-US"/>
          </a:p>
        </p:txBody>
      </p:sp>
    </p:spTree>
    <p:extLst>
      <p:ext uri="{BB962C8B-B14F-4D97-AF65-F5344CB8AC3E}">
        <p14:creationId xmlns:p14="http://schemas.microsoft.com/office/powerpoint/2010/main" val="37043266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EF2FE2B-767C-49CD-891C-596505FD9B63}" type="datetimeFigureOut">
              <a:rPr lang="en-US" smtClean="0"/>
              <a:t>8/4/2024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F3D99E-2214-42DE-A251-71B191B37159}" type="slidenum">
              <a:rPr lang="en-US" smtClean="0"/>
              <a:t>‹#›</a:t>
            </a:fld>
            <a:endParaRPr lang="en-US"/>
          </a:p>
        </p:txBody>
      </p:sp>
    </p:spTree>
    <p:extLst>
      <p:ext uri="{BB962C8B-B14F-4D97-AF65-F5344CB8AC3E}">
        <p14:creationId xmlns:p14="http://schemas.microsoft.com/office/powerpoint/2010/main" val="6180506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EF2FE2B-767C-49CD-891C-596505FD9B63}" type="datetimeFigureOut">
              <a:rPr lang="en-US" smtClean="0"/>
              <a:t>8/4/2024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F3D99E-2214-42DE-A251-71B191B37159}" type="slidenum">
              <a:rPr lang="en-US" smtClean="0"/>
              <a:t>‹#›</a:t>
            </a:fld>
            <a:endParaRPr lang="en-US"/>
          </a:p>
        </p:txBody>
      </p:sp>
    </p:spTree>
    <p:extLst>
      <p:ext uri="{BB962C8B-B14F-4D97-AF65-F5344CB8AC3E}">
        <p14:creationId xmlns:p14="http://schemas.microsoft.com/office/powerpoint/2010/main" val="21185703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EF2FE2B-767C-49CD-891C-596505FD9B63}" type="datetimeFigureOut">
              <a:rPr lang="en-US" smtClean="0"/>
              <a:t>8/4/2024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F3D99E-2214-42DE-A251-71B191B37159}" type="slidenum">
              <a:rPr lang="en-US" smtClean="0"/>
              <a:t>‹#›</a:t>
            </a:fld>
            <a:endParaRPr lang="en-US"/>
          </a:p>
        </p:txBody>
      </p:sp>
    </p:spTree>
    <p:extLst>
      <p:ext uri="{BB962C8B-B14F-4D97-AF65-F5344CB8AC3E}">
        <p14:creationId xmlns:p14="http://schemas.microsoft.com/office/powerpoint/2010/main" val="12499716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EF2FE2B-767C-49CD-891C-596505FD9B63}" type="datetimeFigureOut">
              <a:rPr lang="en-US" smtClean="0"/>
              <a:t>8/4/2024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F3D99E-2214-42DE-A251-71B191B37159}" type="slidenum">
              <a:rPr lang="en-US" smtClean="0"/>
              <a:t>‹#›</a:t>
            </a:fld>
            <a:endParaRPr lang="en-US"/>
          </a:p>
        </p:txBody>
      </p:sp>
    </p:spTree>
    <p:extLst>
      <p:ext uri="{BB962C8B-B14F-4D97-AF65-F5344CB8AC3E}">
        <p14:creationId xmlns:p14="http://schemas.microsoft.com/office/powerpoint/2010/main" val="1544463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EF2FE2B-767C-49CD-891C-596505FD9B63}" type="datetimeFigureOut">
              <a:rPr lang="en-US" smtClean="0"/>
              <a:t>8/4/2024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F3D99E-2214-42DE-A251-71B191B37159}" type="slidenum">
              <a:rPr lang="en-US" smtClean="0"/>
              <a:t>‹#›</a:t>
            </a:fld>
            <a:endParaRPr lang="en-US"/>
          </a:p>
        </p:txBody>
      </p:sp>
    </p:spTree>
    <p:extLst>
      <p:ext uri="{BB962C8B-B14F-4D97-AF65-F5344CB8AC3E}">
        <p14:creationId xmlns:p14="http://schemas.microsoft.com/office/powerpoint/2010/main" val="10617748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EF2FE2B-767C-49CD-891C-596505FD9B63}" type="datetimeFigureOut">
              <a:rPr lang="en-US" smtClean="0"/>
              <a:t>8/4/2024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4F3D99E-2214-42DE-A251-71B191B37159}" type="slidenum">
              <a:rPr lang="en-US" smtClean="0"/>
              <a:t>‹#›</a:t>
            </a:fld>
            <a:endParaRPr lang="en-US"/>
          </a:p>
        </p:txBody>
      </p:sp>
    </p:spTree>
    <p:extLst>
      <p:ext uri="{BB962C8B-B14F-4D97-AF65-F5344CB8AC3E}">
        <p14:creationId xmlns:p14="http://schemas.microsoft.com/office/powerpoint/2010/main" val="16340123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EF2FE2B-767C-49CD-891C-596505FD9B63}" type="datetimeFigureOut">
              <a:rPr lang="en-US" smtClean="0"/>
              <a:t>8/4/2024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4F3D99E-2214-42DE-A251-71B191B37159}" type="slidenum">
              <a:rPr lang="en-US" smtClean="0"/>
              <a:t>‹#›</a:t>
            </a:fld>
            <a:endParaRPr lang="en-US"/>
          </a:p>
        </p:txBody>
      </p:sp>
    </p:spTree>
    <p:extLst>
      <p:ext uri="{BB962C8B-B14F-4D97-AF65-F5344CB8AC3E}">
        <p14:creationId xmlns:p14="http://schemas.microsoft.com/office/powerpoint/2010/main" val="37746790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F2FE2B-767C-49CD-891C-596505FD9B63}" type="datetimeFigureOut">
              <a:rPr lang="en-US" smtClean="0"/>
              <a:t>8/4/2024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4F3D99E-2214-42DE-A251-71B191B37159}" type="slidenum">
              <a:rPr lang="en-US" smtClean="0"/>
              <a:t>‹#›</a:t>
            </a:fld>
            <a:endParaRPr lang="en-US"/>
          </a:p>
        </p:txBody>
      </p:sp>
    </p:spTree>
    <p:extLst>
      <p:ext uri="{BB962C8B-B14F-4D97-AF65-F5344CB8AC3E}">
        <p14:creationId xmlns:p14="http://schemas.microsoft.com/office/powerpoint/2010/main" val="40282249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EF2FE2B-767C-49CD-891C-596505FD9B63}" type="datetimeFigureOut">
              <a:rPr lang="en-US" smtClean="0"/>
              <a:t>8/4/2024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F3D99E-2214-42DE-A251-71B191B37159}" type="slidenum">
              <a:rPr lang="en-US" smtClean="0"/>
              <a:t>‹#›</a:t>
            </a:fld>
            <a:endParaRPr lang="en-US"/>
          </a:p>
        </p:txBody>
      </p:sp>
    </p:spTree>
    <p:extLst>
      <p:ext uri="{BB962C8B-B14F-4D97-AF65-F5344CB8AC3E}">
        <p14:creationId xmlns:p14="http://schemas.microsoft.com/office/powerpoint/2010/main" val="29858230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EF2FE2B-767C-49CD-891C-596505FD9B63}" type="datetimeFigureOut">
              <a:rPr lang="en-US" smtClean="0"/>
              <a:t>8/4/2024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F3D99E-2214-42DE-A251-71B191B37159}" type="slidenum">
              <a:rPr lang="en-US" smtClean="0"/>
              <a:t>‹#›</a:t>
            </a:fld>
            <a:endParaRPr lang="en-US"/>
          </a:p>
        </p:txBody>
      </p:sp>
    </p:spTree>
    <p:extLst>
      <p:ext uri="{BB962C8B-B14F-4D97-AF65-F5344CB8AC3E}">
        <p14:creationId xmlns:p14="http://schemas.microsoft.com/office/powerpoint/2010/main" val="16245109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EF2FE2B-767C-49CD-891C-596505FD9B63}" type="datetimeFigureOut">
              <a:rPr lang="en-US" smtClean="0"/>
              <a:t>8/4/2024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F3D99E-2214-42DE-A251-71B191B37159}" type="slidenum">
              <a:rPr lang="en-US" smtClean="0"/>
              <a:t>‹#›</a:t>
            </a:fld>
            <a:endParaRPr lang="en-US"/>
          </a:p>
        </p:txBody>
      </p:sp>
    </p:spTree>
    <p:extLst>
      <p:ext uri="{BB962C8B-B14F-4D97-AF65-F5344CB8AC3E}">
        <p14:creationId xmlns:p14="http://schemas.microsoft.com/office/powerpoint/2010/main" val="14863499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 </a:t>
            </a:r>
            <a:r>
              <a:rPr lang="en-US" b="1" u="sng" dirty="0" smtClean="0"/>
              <a:t>PROJECT</a:t>
            </a:r>
            <a:r>
              <a:rPr lang="en-US" dirty="0" smtClean="0"/>
              <a:t/>
            </a:r>
            <a:br>
              <a:rPr lang="en-US" dirty="0" smtClean="0"/>
            </a:br>
            <a:r>
              <a:rPr lang="en-US" sz="3200" b="1" dirty="0" smtClean="0">
                <a:effectLst>
                  <a:outerShdw blurRad="38100" dist="38100" dir="2700000" algn="tl">
                    <a:srgbClr val="000000">
                      <a:alpha val="43137"/>
                    </a:srgbClr>
                  </a:outerShdw>
                </a:effectLst>
              </a:rPr>
              <a:t>Ecommerce Product Categorization</a:t>
            </a:r>
            <a:endParaRPr lang="en-US" b="1" dirty="0">
              <a:effectLst>
                <a:outerShdw blurRad="38100" dist="38100" dir="2700000" algn="tl">
                  <a:srgbClr val="000000">
                    <a:alpha val="43137"/>
                  </a:srgbClr>
                </a:outerShdw>
              </a:effectLst>
            </a:endParaRPr>
          </a:p>
        </p:txBody>
      </p:sp>
      <p:sp>
        <p:nvSpPr>
          <p:cNvPr id="3" name="Subtitle 2"/>
          <p:cNvSpPr>
            <a:spLocks noGrp="1"/>
          </p:cNvSpPr>
          <p:nvPr>
            <p:ph type="subTitle" idx="1"/>
          </p:nvPr>
        </p:nvSpPr>
        <p:spPr/>
        <p:txBody>
          <a:bodyPr/>
          <a:lstStyle/>
          <a:p>
            <a:r>
              <a:rPr lang="en-US" dirty="0" smtClean="0"/>
              <a:t>                         </a:t>
            </a:r>
            <a:r>
              <a:rPr lang="en-US" b="1" dirty="0" smtClean="0"/>
              <a:t>--</a:t>
            </a:r>
            <a:r>
              <a:rPr lang="en-US" sz="1600" b="1" dirty="0" smtClean="0"/>
              <a:t>Using Python and Machine Learning Mode</a:t>
            </a:r>
            <a:endParaRPr lang="en-US" sz="2800" b="1"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54836" y="-83129"/>
            <a:ext cx="2804776" cy="6151420"/>
          </a:xfrm>
          <a:prstGeom prst="rect">
            <a:avLst/>
          </a:prstGeom>
        </p:spPr>
      </p:pic>
      <p:sp>
        <p:nvSpPr>
          <p:cNvPr id="127" name="Rectangle 107"/>
          <p:cNvSpPr>
            <a:spLocks noChangeArrowheads="1"/>
          </p:cNvSpPr>
          <p:nvPr/>
        </p:nvSpPr>
        <p:spPr bwMode="auto">
          <a:xfrm>
            <a:off x="7969718" y="3422793"/>
            <a:ext cx="1125629" cy="1292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lvl="2" eaLnBrk="0" fontAlgn="base" hangingPunct="0">
              <a:spcBef>
                <a:spcPct val="0"/>
              </a:spcBef>
              <a:spcAft>
                <a:spcPct val="0"/>
              </a:spcAft>
            </a:pPr>
            <a:endParaRPr kumimoji="0" lang="en-US" altLang="en-US"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lang="en-US" altLang="en-US" sz="1200" b="1" dirty="0" smtClean="0">
                <a:latin typeface="Arial" panose="020B0604020202020204" pitchFamily="34" charset="0"/>
              </a:rPr>
              <a:t>Sai Meghana</a:t>
            </a:r>
            <a:br>
              <a:rPr lang="en-US" altLang="en-US" sz="1200" b="1" dirty="0" smtClean="0">
                <a:latin typeface="Arial" panose="020B0604020202020204" pitchFamily="34" charset="0"/>
              </a:rPr>
            </a:br>
            <a:r>
              <a:rPr lang="en-US" altLang="en-US" sz="1200" b="1" dirty="0" smtClean="0">
                <a:latin typeface="Arial" panose="020B0604020202020204" pitchFamily="34" charset="0"/>
              </a:rPr>
              <a:t>Data analyst</a:t>
            </a:r>
            <a:endParaRPr kumimoji="0" lang="en-US" altLang="en-US" sz="1200" b="1"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smtClean="0">
                <a:ln>
                  <a:noFill/>
                </a:ln>
                <a:solidFill>
                  <a:schemeClr val="tx1"/>
                </a:solidFill>
                <a:effectLst/>
                <a:latin typeface="Arial" panose="020B0604020202020204" pitchFamily="34" charset="0"/>
              </a:rPr>
              <a:t> </a:t>
            </a:r>
          </a:p>
        </p:txBody>
      </p:sp>
      <p:pic>
        <p:nvPicPr>
          <p:cNvPr id="129" name="Audio 12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848245337"/>
      </p:ext>
    </p:extLst>
  </p:cSld>
  <p:clrMapOvr>
    <a:masterClrMapping/>
  </p:clrMapOvr>
  <mc:AlternateContent xmlns:mc="http://schemas.openxmlformats.org/markup-compatibility/2006">
    <mc:Choice xmlns:p14="http://schemas.microsoft.com/office/powerpoint/2010/main" Requires="p14">
      <p:transition spd="slow" p14:dur="2000" advTm="16789"/>
    </mc:Choice>
    <mc:Fallback>
      <p:transition spd="slow" advTm="167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68028" y="374750"/>
            <a:ext cx="10515600" cy="1325563"/>
          </a:xfrm>
        </p:spPr>
        <p:txBody>
          <a:bodyPr/>
          <a:lstStyle/>
          <a:p>
            <a:r>
              <a:rPr lang="en-US" sz="3600" u="sng" dirty="0" smtClean="0">
                <a:effectLst>
                  <a:outerShdw blurRad="38100" dist="38100" dir="2700000" algn="tl">
                    <a:srgbClr val="000000">
                      <a:alpha val="43137"/>
                    </a:srgbClr>
                  </a:outerShdw>
                </a:effectLst>
              </a:rPr>
              <a:t>Model</a:t>
            </a:r>
            <a:r>
              <a:rPr lang="en-US" u="sng" dirty="0" smtClean="0">
                <a:effectLst>
                  <a:outerShdw blurRad="38100" dist="38100" dir="2700000" algn="tl">
                    <a:srgbClr val="000000">
                      <a:alpha val="43137"/>
                    </a:srgbClr>
                  </a:outerShdw>
                </a:effectLst>
              </a:rPr>
              <a:t> </a:t>
            </a:r>
            <a:r>
              <a:rPr lang="en-US" sz="3600" u="sng" dirty="0" smtClean="0">
                <a:effectLst>
                  <a:outerShdw blurRad="38100" dist="38100" dir="2700000" algn="tl">
                    <a:srgbClr val="000000">
                      <a:alpha val="43137"/>
                    </a:srgbClr>
                  </a:outerShdw>
                </a:effectLst>
              </a:rPr>
              <a:t>Evaluation</a:t>
            </a:r>
            <a:endParaRPr lang="en-US" u="sng"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1780673" y="2085506"/>
            <a:ext cx="9298004" cy="2524995"/>
          </a:xfrm>
        </p:spPr>
        <p:txBody>
          <a:bodyPr>
            <a:normAutofit/>
          </a:bodyPr>
          <a:lstStyle/>
          <a:p>
            <a:r>
              <a:rPr lang="en-US" sz="2400" dirty="0" smtClean="0"/>
              <a:t>Model evaluation focused on the F1-score to balance precision and recall. The ANN and CNN models performed well, with the CNN showing particular strength in capturing complex text patterns. Each model's strengths and weaknesses were analyzed to determine suitability.</a:t>
            </a:r>
            <a:endParaRPr lang="en-US" sz="24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487640252"/>
      </p:ext>
    </p:extLst>
  </p:cSld>
  <p:clrMapOvr>
    <a:masterClrMapping/>
  </p:clrMapOvr>
  <mc:AlternateContent xmlns:mc="http://schemas.openxmlformats.org/markup-compatibility/2006">
    <mc:Choice xmlns:p14="http://schemas.microsoft.com/office/powerpoint/2010/main" Requires="p14">
      <p:transition spd="slow" p14:dur="2000" advTm="37873"/>
    </mc:Choice>
    <mc:Fallback>
      <p:transition spd="slow" advTm="378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10866" y="663508"/>
            <a:ext cx="10515600" cy="1325563"/>
          </a:xfrm>
        </p:spPr>
        <p:txBody>
          <a:bodyPr/>
          <a:lstStyle/>
          <a:p>
            <a:r>
              <a:rPr lang="en-US" u="sng" dirty="0" smtClean="0">
                <a:effectLst>
                  <a:outerShdw blurRad="38100" dist="38100" dir="2700000" algn="tl">
                    <a:srgbClr val="000000">
                      <a:alpha val="43137"/>
                    </a:srgbClr>
                  </a:outerShdw>
                </a:effectLst>
              </a:rPr>
              <a:t>Future enhancements</a:t>
            </a:r>
            <a:endParaRPr lang="en-US" u="sng" dirty="0">
              <a:effectLst>
                <a:outerShdw blurRad="38100" dist="38100" dir="2700000" algn="tl">
                  <a:srgbClr val="000000">
                    <a:alpha val="43137"/>
                  </a:srgbClr>
                </a:outerShdw>
              </a:effectLst>
            </a:endParaRPr>
          </a:p>
        </p:txBody>
      </p:sp>
      <p:sp>
        <p:nvSpPr>
          <p:cNvPr id="4" name="Rectangle 1"/>
          <p:cNvSpPr>
            <a:spLocks noGrp="1" noChangeArrowheads="1"/>
          </p:cNvSpPr>
          <p:nvPr>
            <p:ph idx="1"/>
          </p:nvPr>
        </p:nvSpPr>
        <p:spPr bwMode="auto">
          <a:xfrm>
            <a:off x="2040557" y="2242352"/>
            <a:ext cx="7530016"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eaLnBrk="0" fontAlgn="base" hangingPunct="0">
              <a:lnSpc>
                <a:spcPct val="100000"/>
              </a:lnSpc>
              <a:spcBef>
                <a:spcPct val="0"/>
              </a:spcBef>
              <a:spcAft>
                <a:spcPct val="0"/>
              </a:spcAft>
            </a:pPr>
            <a:r>
              <a:rPr kumimoji="0" lang="en-US" altLang="en-US" sz="1800" b="0" i="0" u="none" strike="noStrike" cap="none" normalizeH="0" baseline="0" dirty="0" smtClean="0">
                <a:ln>
                  <a:noFill/>
                </a:ln>
                <a:solidFill>
                  <a:schemeClr val="tx1"/>
                </a:solidFill>
                <a:effectLst/>
                <a:latin typeface="Arial" panose="020B0604020202020204" pitchFamily="34" charset="0"/>
              </a:rPr>
              <a:t>Improving model accuracy with more advanced techniques</a:t>
            </a:r>
          </a:p>
          <a:p>
            <a:pPr eaLnBrk="0" fontAlgn="base" hangingPunct="0">
              <a:lnSpc>
                <a:spcPct val="100000"/>
              </a:lnSpc>
              <a:spcBef>
                <a:spcPct val="0"/>
              </a:spcBef>
              <a:spcAft>
                <a:spcPct val="0"/>
              </a:spcAft>
            </a:pPr>
            <a:r>
              <a:rPr kumimoji="0" lang="en-US" altLang="en-US" sz="1800" b="0" i="0" u="none" strike="noStrike" cap="none" normalizeH="0" baseline="0" dirty="0" smtClean="0">
                <a:ln>
                  <a:noFill/>
                </a:ln>
                <a:solidFill>
                  <a:schemeClr val="tx1"/>
                </a:solidFill>
                <a:effectLst/>
                <a:latin typeface="Arial" panose="020B0604020202020204" pitchFamily="34" charset="0"/>
              </a:rPr>
              <a:t>Exploring other deep learning models</a:t>
            </a:r>
          </a:p>
          <a:p>
            <a:pPr eaLnBrk="0" fontAlgn="base" hangingPunct="0">
              <a:lnSpc>
                <a:spcPct val="100000"/>
              </a:lnSpc>
              <a:spcBef>
                <a:spcPct val="0"/>
              </a:spcBef>
              <a:spcAft>
                <a:spcPct val="0"/>
              </a:spcAft>
            </a:pPr>
            <a:r>
              <a:rPr kumimoji="0" lang="en-US" altLang="en-US" sz="1800" b="0" i="0" u="none" strike="noStrike" cap="none" normalizeH="0" baseline="0" dirty="0" smtClean="0">
                <a:ln>
                  <a:noFill/>
                </a:ln>
                <a:solidFill>
                  <a:schemeClr val="tx1"/>
                </a:solidFill>
                <a:effectLst/>
                <a:latin typeface="Arial" panose="020B0604020202020204" pitchFamily="34" charset="0"/>
              </a:rPr>
              <a:t>Incorporating multi-language support</a:t>
            </a:r>
          </a:p>
          <a:p>
            <a:pPr eaLnBrk="0" fontAlgn="base" hangingPunct="0">
              <a:lnSpc>
                <a:spcPct val="100000"/>
              </a:lnSpc>
              <a:spcBef>
                <a:spcPct val="0"/>
              </a:spcBef>
              <a:spcAft>
                <a:spcPct val="0"/>
              </a:spcAft>
            </a:pPr>
            <a:r>
              <a:rPr kumimoji="0" lang="en-US" altLang="en-US" sz="1800" b="0" i="0" u="none" strike="noStrike" cap="none" normalizeH="0" baseline="0" dirty="0" smtClean="0">
                <a:ln>
                  <a:noFill/>
                </a:ln>
                <a:solidFill>
                  <a:schemeClr val="tx1"/>
                </a:solidFill>
                <a:effectLst/>
                <a:latin typeface="Arial" panose="020B0604020202020204" pitchFamily="34" charset="0"/>
              </a:rPr>
              <a:t>Handling unconventional naming conventions more effectively </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0453489"/>
      </p:ext>
    </p:extLst>
  </p:cSld>
  <p:clrMapOvr>
    <a:masterClrMapping/>
  </p:clrMapOvr>
  <mc:AlternateContent xmlns:mc="http://schemas.openxmlformats.org/markup-compatibility/2006">
    <mc:Choice xmlns:p14="http://schemas.microsoft.com/office/powerpoint/2010/main" Requires="p14">
      <p:transition spd="slow" p14:dur="2000" advTm="42716"/>
    </mc:Choice>
    <mc:Fallback>
      <p:transition spd="slow" advTm="427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ChangeArrowheads="1"/>
          </p:cNvSpPr>
          <p:nvPr/>
        </p:nvSpPr>
        <p:spPr bwMode="auto">
          <a:xfrm>
            <a:off x="914399" y="671691"/>
            <a:ext cx="13241154" cy="61863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smtClean="0">
                <a:ln>
                  <a:noFill/>
                </a:ln>
                <a:solidFill>
                  <a:schemeClr val="tx1"/>
                </a:solidFill>
                <a:effectLst/>
                <a:latin typeface="Arial" panose="020B0604020202020204" pitchFamily="34" charset="0"/>
              </a:rPr>
              <a:t>1)Improved Customer Experience</a:t>
            </a:r>
            <a:r>
              <a:rPr kumimoji="0" lang="en-US" altLang="en-US" sz="1800" b="0" i="0" u="none" strike="noStrike" cap="none" normalizeH="0" baseline="0" dirty="0" smtClean="0">
                <a:ln>
                  <a:noFill/>
                </a:ln>
                <a:solidFill>
                  <a:schemeClr val="tx1"/>
                </a:solidFill>
                <a:effectLst/>
                <a:latin typeface="Arial" panose="020B0604020202020204" pitchFamily="34" charset="0"/>
              </a:rPr>
              <a:t>:</a:t>
            </a: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1800" i="0" u="none" strike="noStrike" cap="none" normalizeH="0" baseline="0" dirty="0" smtClean="0">
                <a:ln>
                  <a:noFill/>
                </a:ln>
                <a:solidFill>
                  <a:schemeClr val="tx1"/>
                </a:solidFill>
                <a:effectLst/>
                <a:latin typeface="Arial" panose="020B0604020202020204" pitchFamily="34" charset="0"/>
              </a:rPr>
              <a:t>Enhanced Search Accuracy</a:t>
            </a:r>
            <a:r>
              <a:rPr kumimoji="0" lang="en-US" altLang="en-US" sz="1800" b="0" i="0" u="none" strike="noStrike" cap="none" normalizeH="0" baseline="0" dirty="0" smtClean="0">
                <a:ln>
                  <a:noFill/>
                </a:ln>
                <a:solidFill>
                  <a:schemeClr val="tx1"/>
                </a:solidFill>
                <a:effectLst/>
                <a:latin typeface="Arial" panose="020B0604020202020204" pitchFamily="34" charset="0"/>
              </a:rPr>
              <a:t>: More precise product categorization for accurate search results.</a:t>
            </a: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1800" i="0" u="none" strike="noStrike" cap="none" normalizeH="0" baseline="0" dirty="0" smtClean="0">
                <a:ln>
                  <a:noFill/>
                </a:ln>
                <a:solidFill>
                  <a:schemeClr val="tx1"/>
                </a:solidFill>
                <a:effectLst/>
                <a:latin typeface="Arial" panose="020B0604020202020204" pitchFamily="34" charset="0"/>
              </a:rPr>
              <a:t>Better Recommendations</a:t>
            </a:r>
            <a:r>
              <a:rPr kumimoji="0" lang="en-US" altLang="en-US" sz="1800" b="0" i="0" u="none" strike="noStrike" cap="none" normalizeH="0" baseline="0" dirty="0" smtClean="0">
                <a:ln>
                  <a:noFill/>
                </a:ln>
                <a:solidFill>
                  <a:schemeClr val="tx1"/>
                </a:solidFill>
                <a:effectLst/>
                <a:latin typeface="Arial" panose="020B0604020202020204" pitchFamily="34" charset="0"/>
              </a:rPr>
              <a:t>: Improved categorization enables personalized product suggestions.</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smtClean="0">
                <a:ln>
                  <a:noFill/>
                </a:ln>
                <a:solidFill>
                  <a:schemeClr val="tx1"/>
                </a:solidFill>
                <a:effectLst/>
                <a:latin typeface="Arial" panose="020B0604020202020204" pitchFamily="34" charset="0"/>
              </a:rPr>
              <a:t>2)Scalability</a:t>
            </a:r>
            <a:r>
              <a:rPr kumimoji="0" lang="en-US" altLang="en-US" sz="1800" b="0" i="0" u="none" strike="noStrike" cap="none" normalizeH="0" baseline="0" dirty="0" smtClean="0">
                <a:ln>
                  <a:noFill/>
                </a:ln>
                <a:solidFill>
                  <a:schemeClr val="tx1"/>
                </a:solidFill>
                <a:effectLst/>
                <a:latin typeface="Arial" panose="020B0604020202020204" pitchFamily="34" charset="0"/>
              </a:rPr>
              <a:t>:</a:t>
            </a: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1800" i="0" u="none" strike="noStrike" cap="none" normalizeH="0" baseline="0" dirty="0" smtClean="0">
                <a:ln>
                  <a:noFill/>
                </a:ln>
                <a:solidFill>
                  <a:schemeClr val="tx1"/>
                </a:solidFill>
                <a:effectLst/>
                <a:latin typeface="Arial" panose="020B0604020202020204" pitchFamily="34" charset="0"/>
              </a:rPr>
              <a:t>Handling Larger Datasets</a:t>
            </a:r>
            <a:r>
              <a:rPr kumimoji="0" lang="en-US" altLang="en-US" sz="1800" b="0" i="0" u="none" strike="noStrike" cap="none" normalizeH="0" baseline="0" dirty="0" smtClean="0">
                <a:ln>
                  <a:noFill/>
                </a:ln>
                <a:solidFill>
                  <a:schemeClr val="tx1"/>
                </a:solidFill>
                <a:effectLst/>
                <a:latin typeface="Arial" panose="020B0604020202020204" pitchFamily="34" charset="0"/>
              </a:rPr>
              <a:t>: Optimizing the model for larger datasets.</a:t>
            </a: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1800" i="0" u="none" strike="noStrike" cap="none" normalizeH="0" baseline="0" dirty="0" smtClean="0">
                <a:ln>
                  <a:noFill/>
                </a:ln>
                <a:solidFill>
                  <a:schemeClr val="tx1"/>
                </a:solidFill>
                <a:effectLst/>
                <a:latin typeface="Arial" panose="020B0604020202020204" pitchFamily="34" charset="0"/>
              </a:rPr>
              <a:t>Big Data Integration</a:t>
            </a:r>
            <a:r>
              <a:rPr kumimoji="0" lang="en-US" altLang="en-US" sz="1800" b="0" i="0" u="none" strike="noStrike" cap="none" normalizeH="0" baseline="0" dirty="0" smtClean="0">
                <a:ln>
                  <a:noFill/>
                </a:ln>
                <a:solidFill>
                  <a:schemeClr val="tx1"/>
                </a:solidFill>
                <a:effectLst/>
                <a:latin typeface="Arial" panose="020B0604020202020204" pitchFamily="34" charset="0"/>
              </a:rPr>
              <a:t>: Integrating with big data platforms for real-time categorization.</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smtClean="0">
                <a:ln>
                  <a:noFill/>
                </a:ln>
                <a:solidFill>
                  <a:schemeClr val="tx1"/>
                </a:solidFill>
                <a:effectLst/>
                <a:latin typeface="Arial" panose="020B0604020202020204" pitchFamily="34" charset="0"/>
              </a:rPr>
              <a:t>3)Multi-language Support</a:t>
            </a:r>
            <a:r>
              <a:rPr kumimoji="0" lang="en-US" altLang="en-US" sz="1800" b="0" i="0" u="none" strike="noStrike" cap="none" normalizeH="0" baseline="0" dirty="0" smtClean="0">
                <a:ln>
                  <a:noFill/>
                </a:ln>
                <a:solidFill>
                  <a:schemeClr val="tx1"/>
                </a:solidFill>
                <a:effectLst/>
                <a:latin typeface="Arial" panose="020B0604020202020204" pitchFamily="34" charset="0"/>
              </a:rPr>
              <a:t>:</a:t>
            </a: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1800" i="0" u="none" strike="noStrike" cap="none" normalizeH="0" baseline="0" dirty="0" smtClean="0">
                <a:ln>
                  <a:noFill/>
                </a:ln>
                <a:solidFill>
                  <a:schemeClr val="tx1"/>
                </a:solidFill>
                <a:effectLst/>
                <a:latin typeface="Arial" panose="020B0604020202020204" pitchFamily="34" charset="0"/>
              </a:rPr>
              <a:t>Language Expansion</a:t>
            </a:r>
            <a:r>
              <a:rPr kumimoji="0" lang="en-US" altLang="en-US" sz="1800" b="0" i="0" u="none" strike="noStrike" cap="none" normalizeH="0" baseline="0" dirty="0" smtClean="0">
                <a:ln>
                  <a:noFill/>
                </a:ln>
                <a:solidFill>
                  <a:schemeClr val="tx1"/>
                </a:solidFill>
                <a:effectLst/>
                <a:latin typeface="Arial" panose="020B0604020202020204" pitchFamily="34" charset="0"/>
              </a:rPr>
              <a:t>: Extending the model to support multiple languages.</a:t>
            </a: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1800" i="0" u="none" strike="noStrike" cap="none" normalizeH="0" baseline="0" dirty="0" smtClean="0">
                <a:ln>
                  <a:noFill/>
                </a:ln>
                <a:solidFill>
                  <a:schemeClr val="tx1"/>
                </a:solidFill>
                <a:effectLst/>
                <a:latin typeface="Arial" panose="020B0604020202020204" pitchFamily="34" charset="0"/>
              </a:rPr>
              <a:t>Advanced NLP Techniques</a:t>
            </a:r>
            <a:r>
              <a:rPr kumimoji="0" lang="en-US" altLang="en-US" sz="1800" b="0" i="0" u="none" strike="noStrike" cap="none" normalizeH="0" baseline="0" dirty="0" smtClean="0">
                <a:ln>
                  <a:noFill/>
                </a:ln>
                <a:solidFill>
                  <a:schemeClr val="tx1"/>
                </a:solidFill>
                <a:effectLst/>
                <a:latin typeface="Arial" panose="020B0604020202020204" pitchFamily="34" charset="0"/>
              </a:rPr>
              <a:t>: Improving handling of diverse and unconventional naming conventions.</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smtClean="0">
                <a:ln>
                  <a:noFill/>
                </a:ln>
                <a:solidFill>
                  <a:schemeClr val="tx1"/>
                </a:solidFill>
                <a:effectLst/>
                <a:latin typeface="Arial" panose="020B0604020202020204" pitchFamily="34" charset="0"/>
              </a:rPr>
              <a:t>4)Model Optimization</a:t>
            </a:r>
            <a:r>
              <a:rPr kumimoji="0" lang="en-US" altLang="en-US" sz="1800" b="0" i="0" u="none" strike="noStrike" cap="none" normalizeH="0" baseline="0" dirty="0" smtClean="0">
                <a:ln>
                  <a:noFill/>
                </a:ln>
                <a:solidFill>
                  <a:schemeClr val="tx1"/>
                </a:solidFill>
                <a:effectLst/>
                <a:latin typeface="Arial" panose="020B0604020202020204" pitchFamily="34" charset="0"/>
              </a:rPr>
              <a:t>:</a:t>
            </a: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1800" i="0" u="none" strike="noStrike" cap="none" normalizeH="0" baseline="0" dirty="0" err="1" smtClean="0">
                <a:ln>
                  <a:noFill/>
                </a:ln>
                <a:solidFill>
                  <a:schemeClr val="tx1"/>
                </a:solidFill>
                <a:effectLst/>
                <a:latin typeface="Arial" panose="020B0604020202020204" pitchFamily="34" charset="0"/>
              </a:rPr>
              <a:t>Hyperparameter</a:t>
            </a:r>
            <a:r>
              <a:rPr kumimoji="0" lang="en-US" altLang="en-US" sz="1800" i="0" u="none" strike="noStrike" cap="none" normalizeH="0" baseline="0" dirty="0" smtClean="0">
                <a:ln>
                  <a:noFill/>
                </a:ln>
                <a:solidFill>
                  <a:schemeClr val="tx1"/>
                </a:solidFill>
                <a:effectLst/>
                <a:latin typeface="Arial" panose="020B0604020202020204" pitchFamily="34" charset="0"/>
              </a:rPr>
              <a:t> Tuning</a:t>
            </a:r>
            <a:r>
              <a:rPr kumimoji="0" lang="en-US" altLang="en-US" sz="1800" b="0" i="0" u="none" strike="noStrike" cap="none" normalizeH="0" baseline="0" dirty="0" smtClean="0">
                <a:ln>
                  <a:noFill/>
                </a:ln>
                <a:solidFill>
                  <a:schemeClr val="tx1"/>
                </a:solidFill>
                <a:effectLst/>
                <a:latin typeface="Arial" panose="020B0604020202020204" pitchFamily="34" charset="0"/>
              </a:rPr>
              <a:t>: Enhancing model performance through fine-tuning.</a:t>
            </a: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1800" i="0" u="none" strike="noStrike" cap="none" normalizeH="0" baseline="0" dirty="0" smtClean="0">
                <a:ln>
                  <a:noFill/>
                </a:ln>
                <a:solidFill>
                  <a:schemeClr val="tx1"/>
                </a:solidFill>
                <a:effectLst/>
                <a:latin typeface="Arial" panose="020B0604020202020204" pitchFamily="34" charset="0"/>
              </a:rPr>
              <a:t>Ensemble Methods</a:t>
            </a:r>
            <a:r>
              <a:rPr kumimoji="0" lang="en-US" altLang="en-US" sz="1800" b="0" i="0" u="none" strike="noStrike" cap="none" normalizeH="0" baseline="0" dirty="0" smtClean="0">
                <a:ln>
                  <a:noFill/>
                </a:ln>
                <a:solidFill>
                  <a:schemeClr val="tx1"/>
                </a:solidFill>
                <a:effectLst/>
                <a:latin typeface="Arial" panose="020B0604020202020204" pitchFamily="34" charset="0"/>
              </a:rPr>
              <a:t>: Combining models for better accuracy and reliability.</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smtClean="0">
                <a:ln>
                  <a:noFill/>
                </a:ln>
                <a:solidFill>
                  <a:schemeClr val="tx1"/>
                </a:solidFill>
                <a:effectLst/>
                <a:latin typeface="Arial" panose="020B0604020202020204" pitchFamily="34" charset="0"/>
              </a:rPr>
              <a:t>5)Advanced Deep Learning Techniques</a:t>
            </a:r>
            <a:r>
              <a:rPr kumimoji="0" lang="en-US" altLang="en-US" sz="1800" b="0" i="0" u="none" strike="noStrike" cap="none" normalizeH="0" baseline="0" dirty="0" smtClean="0">
                <a:ln>
                  <a:noFill/>
                </a:ln>
                <a:solidFill>
                  <a:schemeClr val="tx1"/>
                </a:solidFill>
                <a:effectLst/>
                <a:latin typeface="Arial" panose="020B0604020202020204" pitchFamily="34" charset="0"/>
              </a:rPr>
              <a:t>:</a:t>
            </a: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1800" i="0" u="none" strike="noStrike" cap="none" normalizeH="0" baseline="0" dirty="0" smtClean="0">
                <a:ln>
                  <a:noFill/>
                </a:ln>
                <a:solidFill>
                  <a:schemeClr val="tx1"/>
                </a:solidFill>
                <a:effectLst/>
                <a:latin typeface="Arial" panose="020B0604020202020204" pitchFamily="34" charset="0"/>
              </a:rPr>
              <a:t>Transformers and BERT: Using cutting-edge models for improved text understanding.</a:t>
            </a: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1800" i="0" u="none" strike="noStrike" cap="none" normalizeH="0" baseline="0" dirty="0" smtClean="0">
                <a:ln>
                  <a:noFill/>
                </a:ln>
                <a:solidFill>
                  <a:schemeClr val="tx1"/>
                </a:solidFill>
                <a:effectLst/>
                <a:latin typeface="Arial" panose="020B0604020202020204" pitchFamily="34" charset="0"/>
              </a:rPr>
              <a:t>Transfer Learning</a:t>
            </a:r>
            <a:r>
              <a:rPr kumimoji="0" lang="en-US" altLang="en-US" sz="1800" b="0" i="0" u="none" strike="noStrike" cap="none" normalizeH="0" baseline="0" dirty="0" smtClean="0">
                <a:ln>
                  <a:noFill/>
                </a:ln>
                <a:solidFill>
                  <a:schemeClr val="tx1"/>
                </a:solidFill>
                <a:effectLst/>
                <a:latin typeface="Arial" panose="020B0604020202020204" pitchFamily="34" charset="0"/>
              </a:rPr>
              <a:t>: Leveraging pre-trained models for better performance.</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b="1" dirty="0" smtClean="0">
                <a:latin typeface="Arial" panose="020B0604020202020204" pitchFamily="34" charset="0"/>
              </a:rPr>
              <a:t>6)</a:t>
            </a:r>
            <a:r>
              <a:rPr kumimoji="0" lang="en-US" altLang="en-US" sz="1800" b="1" i="0" u="none" strike="noStrike" cap="none" normalizeH="0" baseline="0" dirty="0" err="1" smtClean="0">
                <a:ln>
                  <a:noFill/>
                </a:ln>
                <a:solidFill>
                  <a:schemeClr val="tx1"/>
                </a:solidFill>
                <a:effectLst/>
                <a:latin typeface="Arial" panose="020B0604020202020204" pitchFamily="34" charset="0"/>
              </a:rPr>
              <a:t>Rel</a:t>
            </a:r>
            <a:r>
              <a:rPr kumimoji="0" lang="en-US" altLang="en-US" sz="1800" b="1" i="0" u="none" strike="noStrike" cap="none" normalizeH="0" baseline="0" dirty="0" smtClean="0">
                <a:ln>
                  <a:noFill/>
                </a:ln>
                <a:solidFill>
                  <a:schemeClr val="tx1"/>
                </a:solidFill>
                <a:effectLst/>
                <a:latin typeface="Arial" panose="020B0604020202020204" pitchFamily="34" charset="0"/>
              </a:rPr>
              <a:t>-time Categorization</a:t>
            </a:r>
            <a:r>
              <a:rPr kumimoji="0" lang="en-US" altLang="en-US" sz="1800" b="0" i="0" u="none" strike="noStrike" cap="none" normalizeH="0" baseline="0" dirty="0" smtClean="0">
                <a:ln>
                  <a:noFill/>
                </a:ln>
                <a:solidFill>
                  <a:schemeClr val="tx1"/>
                </a:solidFill>
                <a:effectLst/>
                <a:latin typeface="Arial" panose="020B0604020202020204" pitchFamily="34" charset="0"/>
              </a:rPr>
              <a:t>:</a:t>
            </a: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1800" i="0" u="none" strike="noStrike" cap="none" normalizeH="0" baseline="0" dirty="0" smtClean="0">
                <a:ln>
                  <a:noFill/>
                </a:ln>
                <a:solidFill>
                  <a:schemeClr val="tx1"/>
                </a:solidFill>
                <a:effectLst/>
                <a:latin typeface="Arial" panose="020B0604020202020204" pitchFamily="34" charset="0"/>
              </a:rPr>
              <a:t>Live Updates: Implementing real-time product categorization.</a:t>
            </a: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1800" i="0" u="none" strike="noStrike" cap="none" normalizeH="0" baseline="0" dirty="0" smtClean="0">
                <a:ln>
                  <a:noFill/>
                </a:ln>
                <a:solidFill>
                  <a:schemeClr val="tx1"/>
                </a:solidFill>
                <a:effectLst/>
                <a:latin typeface="Arial" panose="020B0604020202020204" pitchFamily="34" charset="0"/>
              </a:rPr>
              <a:t>Continuous Learning</a:t>
            </a:r>
            <a:r>
              <a:rPr kumimoji="0" lang="en-US" altLang="en-US" sz="1800" b="0" i="0" u="none" strike="noStrike" cap="none" normalizeH="0" baseline="0" dirty="0" smtClean="0">
                <a:ln>
                  <a:noFill/>
                </a:ln>
                <a:solidFill>
                  <a:schemeClr val="tx1"/>
                </a:solidFill>
                <a:effectLst/>
                <a:latin typeface="Arial" panose="020B0604020202020204" pitchFamily="34" charset="0"/>
              </a:rPr>
              <a:t>: Adapting to new product trends dynamically.</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smtClean="0">
                <a:ln>
                  <a:noFill/>
                </a:ln>
                <a:solidFill>
                  <a:schemeClr val="tx1"/>
                </a:solidFill>
                <a:effectLst/>
                <a:latin typeface="Arial" panose="020B0604020202020204" pitchFamily="34" charset="0"/>
              </a:rPr>
              <a:t>7)Enhanced Data Quality</a:t>
            </a:r>
            <a:r>
              <a:rPr kumimoji="0" lang="en-US" altLang="en-US" sz="1800" b="0" i="0" u="none" strike="noStrike" cap="none" normalizeH="0" baseline="0" dirty="0" smtClean="0">
                <a:ln>
                  <a:noFill/>
                </a:ln>
                <a:solidFill>
                  <a:schemeClr val="tx1"/>
                </a:solidFill>
                <a:effectLst/>
                <a:latin typeface="Arial" panose="020B0604020202020204" pitchFamily="34" charset="0"/>
              </a:rPr>
              <a:t>:</a:t>
            </a: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1800" i="0" u="none" strike="noStrike" cap="none" normalizeH="0" baseline="0" dirty="0" smtClean="0">
                <a:ln>
                  <a:noFill/>
                </a:ln>
                <a:solidFill>
                  <a:schemeClr val="tx1"/>
                </a:solidFill>
                <a:effectLst/>
                <a:latin typeface="Arial" panose="020B0604020202020204" pitchFamily="34" charset="0"/>
              </a:rPr>
              <a:t>Automated Data Cleaning: Ensuring consistent and high-quality data input.</a:t>
            </a:r>
          </a:p>
          <a:p>
            <a:pPr marL="285750" marR="0" lvl="0" indent="-285750" algn="l"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1800" i="0" u="none" strike="noStrike" cap="none" normalizeH="0" baseline="0" dirty="0" smtClean="0">
                <a:ln>
                  <a:noFill/>
                </a:ln>
                <a:solidFill>
                  <a:schemeClr val="tx1"/>
                </a:solidFill>
                <a:effectLst/>
                <a:latin typeface="Arial" panose="020B0604020202020204" pitchFamily="34" charset="0"/>
              </a:rPr>
              <a:t>Anomaly Detection</a:t>
            </a:r>
            <a:r>
              <a:rPr kumimoji="0" lang="en-US" altLang="en-US" sz="1800" b="0" i="0" u="none" strike="noStrike" cap="none" normalizeH="0" baseline="0" dirty="0" smtClean="0">
                <a:ln>
                  <a:noFill/>
                </a:ln>
                <a:solidFill>
                  <a:schemeClr val="tx1"/>
                </a:solidFill>
                <a:effectLst/>
                <a:latin typeface="Arial" panose="020B0604020202020204" pitchFamily="34" charset="0"/>
              </a:rPr>
              <a:t>: Identifying and correcting misclassified products.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095836121"/>
      </p:ext>
    </p:extLst>
  </p:cSld>
  <p:clrMapOvr>
    <a:masterClrMapping/>
  </p:clrMapOvr>
  <mc:AlternateContent xmlns:mc="http://schemas.openxmlformats.org/markup-compatibility/2006">
    <mc:Choice xmlns:p14="http://schemas.microsoft.com/office/powerpoint/2010/main" Requires="p14">
      <p:transition spd="slow" p14:dur="2000" advTm="16099"/>
    </mc:Choice>
    <mc:Fallback>
      <p:transition spd="slow" advTm="160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653308" y="741765"/>
            <a:ext cx="2233304" cy="646331"/>
          </a:xfrm>
          <a:prstGeom prst="rect">
            <a:avLst/>
          </a:prstGeom>
        </p:spPr>
        <p:txBody>
          <a:bodyPr wrap="none">
            <a:spAutoFit/>
          </a:bodyPr>
          <a:lstStyle/>
          <a:p>
            <a:r>
              <a:rPr lang="en-US" sz="3600" u="sng" dirty="0" smtClean="0">
                <a:effectLst>
                  <a:outerShdw blurRad="38100" dist="38100" dir="2700000" algn="tl">
                    <a:srgbClr val="000000">
                      <a:alpha val="43137"/>
                    </a:srgbClr>
                  </a:outerShdw>
                </a:effectLst>
              </a:rPr>
              <a:t>Conclusion</a:t>
            </a:r>
            <a:endParaRPr lang="en-US" sz="3600" u="sng" dirty="0">
              <a:effectLst>
                <a:outerShdw blurRad="38100" dist="38100" dir="2700000" algn="tl">
                  <a:srgbClr val="000000">
                    <a:alpha val="43137"/>
                  </a:srgbClr>
                </a:outerShdw>
              </a:effectLst>
            </a:endParaRPr>
          </a:p>
        </p:txBody>
      </p:sp>
      <p:sp>
        <p:nvSpPr>
          <p:cNvPr id="3" name="Rectangle 2"/>
          <p:cNvSpPr/>
          <p:nvPr/>
        </p:nvSpPr>
        <p:spPr>
          <a:xfrm>
            <a:off x="2117558" y="2136860"/>
            <a:ext cx="8797491" cy="2862322"/>
          </a:xfrm>
          <a:prstGeom prst="rect">
            <a:avLst/>
          </a:prstGeom>
        </p:spPr>
        <p:txBody>
          <a:bodyPr wrap="square">
            <a:spAutoFit/>
          </a:bodyPr>
          <a:lstStyle/>
          <a:p>
            <a:r>
              <a:rPr lang="en-US" dirty="0" smtClean="0"/>
              <a:t>In conclusion, the Ecommerce Product Categorization project successfully developed a multi-class text classifier to enhance product categorization accuracy using Python and various machine learning models, including ANN, CNN, and traditional algorithms. Through comprehensive data preprocessing, feature engineering, and model evaluation, we addressed challenges such as class imbalance and multi-language data. The implemented models demonstrated significant improvements in categorization efficiency and scalability, evidenced by robust performance metrics. This project highlights the importance of leveraging advanced machine learning techniques in solving complex </a:t>
            </a:r>
            <a:r>
              <a:rPr lang="en-US" dirty="0" err="1" smtClean="0"/>
              <a:t>eCommerce</a:t>
            </a:r>
            <a:r>
              <a:rPr lang="en-US" dirty="0" smtClean="0"/>
              <a:t> challenges, paving the way for future enhancements in handling diverse and ambiguous product data.</a:t>
            </a:r>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073471960"/>
      </p:ext>
    </p:extLst>
  </p:cSld>
  <p:clrMapOvr>
    <a:masterClrMapping/>
  </p:clrMapOvr>
  <mc:AlternateContent xmlns:mc="http://schemas.openxmlformats.org/markup-compatibility/2006">
    <mc:Choice xmlns:p14="http://schemas.microsoft.com/office/powerpoint/2010/main" Requires="p14">
      <p:transition spd="slow" p14:dur="2000" advTm="48344"/>
    </mc:Choice>
    <mc:Fallback>
      <p:transition spd="slow" advTm="483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u="sng" dirty="0" smtClean="0">
                <a:effectLst>
                  <a:outerShdw blurRad="38100" dist="38100" dir="2700000" algn="tl">
                    <a:srgbClr val="000000">
                      <a:alpha val="43137"/>
                    </a:srgbClr>
                  </a:outerShdw>
                </a:effectLst>
              </a:rPr>
              <a:t>INTRODUCTION</a:t>
            </a:r>
            <a:endParaRPr lang="en-US" sz="3600" b="1" u="sng" dirty="0">
              <a:effectLst>
                <a:outerShdw blurRad="38100" dist="38100" dir="2700000" algn="tl">
                  <a:srgbClr val="000000">
                    <a:alpha val="43137"/>
                  </a:srgbClr>
                </a:outerShdw>
              </a:effectLst>
            </a:endParaRPr>
          </a:p>
        </p:txBody>
      </p:sp>
      <p:sp>
        <p:nvSpPr>
          <p:cNvPr id="4" name="Rectangle 1"/>
          <p:cNvSpPr>
            <a:spLocks noGrp="1" noChangeArrowheads="1"/>
          </p:cNvSpPr>
          <p:nvPr>
            <p:ph idx="1"/>
          </p:nvPr>
        </p:nvSpPr>
        <p:spPr bwMode="auto">
          <a:xfrm>
            <a:off x="1679608" y="1781353"/>
            <a:ext cx="10515600"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lnSpc>
                <a:spcPct val="100000"/>
              </a:lnSpc>
              <a:spcBef>
                <a:spcPct val="0"/>
              </a:spcBef>
              <a:spcAft>
                <a:spcPct val="0"/>
              </a:spcAft>
            </a:pPr>
            <a:r>
              <a:rPr kumimoji="0" lang="en-US" altLang="en-US" sz="1800" b="0" i="0" u="none" strike="noStrike" cap="none" normalizeH="0" baseline="0" dirty="0" smtClean="0">
                <a:ln>
                  <a:noFill/>
                </a:ln>
                <a:solidFill>
                  <a:schemeClr val="tx1"/>
                </a:solidFill>
                <a:effectLst/>
                <a:latin typeface="Arial" panose="020B0604020202020204" pitchFamily="34" charset="0"/>
              </a:rPr>
              <a:t>Importance of accurate product categorization in </a:t>
            </a:r>
            <a:r>
              <a:rPr lang="en-US" altLang="en-US" sz="1800" dirty="0" smtClean="0">
                <a:latin typeface="Arial" panose="020B0604020202020204" pitchFamily="34" charset="0"/>
              </a:rPr>
              <a:t>E</a:t>
            </a:r>
            <a:r>
              <a:rPr lang="en-US" altLang="en-US" sz="1800" dirty="0">
                <a:latin typeface="Arial" panose="020B0604020202020204" pitchFamily="34" charset="0"/>
              </a:rPr>
              <a:t>c</a:t>
            </a:r>
            <a:r>
              <a:rPr kumimoji="0" lang="en-US" altLang="en-US" sz="1800" b="0" i="0" u="none" strike="noStrike" cap="none" normalizeH="0" baseline="0" dirty="0" smtClean="0">
                <a:ln>
                  <a:noFill/>
                </a:ln>
                <a:solidFill>
                  <a:schemeClr val="tx1"/>
                </a:solidFill>
                <a:effectLst/>
                <a:latin typeface="Arial" panose="020B0604020202020204" pitchFamily="34" charset="0"/>
              </a:rPr>
              <a:t>ommerce</a:t>
            </a:r>
          </a:p>
          <a:p>
            <a:pPr eaLnBrk="0" fontAlgn="base" hangingPunct="0">
              <a:lnSpc>
                <a:spcPct val="100000"/>
              </a:lnSpc>
              <a:spcBef>
                <a:spcPct val="0"/>
              </a:spcBef>
              <a:spcAft>
                <a:spcPct val="0"/>
              </a:spcAft>
            </a:pPr>
            <a:r>
              <a:rPr kumimoji="0" lang="en-US" altLang="en-US" sz="1800" b="0" i="0" u="none" strike="noStrike" cap="none" normalizeH="0" baseline="0" dirty="0" smtClean="0">
                <a:ln>
                  <a:noFill/>
                </a:ln>
                <a:solidFill>
                  <a:schemeClr val="tx1"/>
                </a:solidFill>
                <a:effectLst/>
                <a:latin typeface="Arial" panose="020B0604020202020204" pitchFamily="34" charset="0"/>
              </a:rPr>
              <a:t>Challenges faced with current classification systems</a:t>
            </a:r>
          </a:p>
          <a:p>
            <a:pPr eaLnBrk="0" fontAlgn="base" hangingPunct="0">
              <a:lnSpc>
                <a:spcPct val="100000"/>
              </a:lnSpc>
              <a:spcBef>
                <a:spcPct val="0"/>
              </a:spcBef>
              <a:spcAft>
                <a:spcPct val="0"/>
              </a:spcAft>
            </a:pPr>
            <a:r>
              <a:rPr kumimoji="0" lang="en-US" altLang="en-US" sz="1800" b="0" i="0" u="none" strike="noStrike" cap="none" normalizeH="0" baseline="0" dirty="0" smtClean="0">
                <a:ln>
                  <a:noFill/>
                </a:ln>
                <a:solidFill>
                  <a:schemeClr val="tx1"/>
                </a:solidFill>
                <a:effectLst/>
                <a:latin typeface="Arial" panose="020B0604020202020204" pitchFamily="34" charset="0"/>
              </a:rPr>
              <a:t>Objective of the project: Develop a multi-class text classifier for product categorization </a:t>
            </a:r>
            <a:br>
              <a:rPr kumimoji="0" lang="en-US" altLang="en-US" sz="1800" b="0" i="0" u="none" strike="noStrike" cap="none" normalizeH="0" baseline="0" dirty="0" smtClean="0">
                <a:ln>
                  <a:noFill/>
                </a:ln>
                <a:solidFill>
                  <a:schemeClr val="tx1"/>
                </a:solidFill>
                <a:effectLst/>
                <a:latin typeface="Arial" panose="020B0604020202020204" pitchFamily="34" charset="0"/>
              </a:rPr>
            </a:b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9" name="Rectangle 3"/>
          <p:cNvSpPr>
            <a:spLocks noChangeArrowheads="1"/>
          </p:cNvSpPr>
          <p:nvPr/>
        </p:nvSpPr>
        <p:spPr bwMode="auto">
          <a:xfrm>
            <a:off x="1944303" y="2858703"/>
            <a:ext cx="8406866" cy="25940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In the rapidly evolving world of </a:t>
            </a:r>
            <a:r>
              <a:rPr kumimoji="0" lang="en-US" altLang="en-US" sz="1800" b="0" i="0" u="none" strike="noStrike" cap="none" normalizeH="0" baseline="0" dirty="0" err="1" smtClean="0">
                <a:ln>
                  <a:noFill/>
                </a:ln>
                <a:solidFill>
                  <a:schemeClr val="tx1"/>
                </a:solidFill>
                <a:effectLst/>
                <a:latin typeface="Arial" panose="020B0604020202020204" pitchFamily="34" charset="0"/>
              </a:rPr>
              <a:t>eCommerce</a:t>
            </a:r>
            <a:r>
              <a:rPr kumimoji="0" lang="en-US" altLang="en-US" sz="1800" b="0" i="0" u="none" strike="noStrike" cap="none" normalizeH="0" baseline="0" dirty="0" smtClean="0">
                <a:ln>
                  <a:noFill/>
                </a:ln>
                <a:solidFill>
                  <a:schemeClr val="tx1"/>
                </a:solidFill>
                <a:effectLst/>
                <a:latin typeface="Arial" panose="020B0604020202020204" pitchFamily="34" charset="0"/>
              </a:rPr>
              <a:t>, accurate product categorization is vital for enhancing customer experiences, minimizing search friction, and boosting product discoverability. However, the vast diversity of products presents significant challenges for current classification systems, which often struggle with ambiguities, unconventional naming, and multi-language data. This project aims to develop a robust multi-class text classifier using Python and machine learning models, including ANN, CNN, and traditional algorithms, to improve the efficiency, accuracy, and scalability of product categorization in </a:t>
            </a:r>
            <a:r>
              <a:rPr kumimoji="0" lang="en-US" altLang="en-US" sz="1800" b="0" i="0" u="none" strike="noStrike" cap="none" normalizeH="0" baseline="0" dirty="0" err="1" smtClean="0">
                <a:ln>
                  <a:noFill/>
                </a:ln>
                <a:solidFill>
                  <a:schemeClr val="tx1"/>
                </a:solidFill>
                <a:effectLst/>
                <a:latin typeface="Arial" panose="020B0604020202020204" pitchFamily="34" charset="0"/>
              </a:rPr>
              <a:t>eCommerce</a:t>
            </a:r>
            <a:r>
              <a:rPr kumimoji="0" lang="en-US" altLang="en-US" sz="1800" b="0" i="0" u="none" strike="noStrike" cap="none" normalizeH="0" baseline="0" dirty="0" smtClean="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pic>
        <p:nvPicPr>
          <p:cNvPr id="11" name="Audio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561760720"/>
      </p:ext>
    </p:extLst>
  </p:cSld>
  <p:clrMapOvr>
    <a:masterClrMapping/>
  </p:clrMapOvr>
  <mc:AlternateContent xmlns:mc="http://schemas.openxmlformats.org/markup-compatibility/2006">
    <mc:Choice xmlns:p14="http://schemas.microsoft.com/office/powerpoint/2010/main" Requires="p14">
      <p:transition spd="slow" p14:dur="2000" advTm="37536"/>
    </mc:Choice>
    <mc:Fallback>
      <p:transition spd="slow" advTm="37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u="sng" dirty="0" smtClean="0">
                <a:effectLst>
                  <a:outerShdw blurRad="38100" dist="38100" dir="2700000" algn="tl">
                    <a:srgbClr val="000000">
                      <a:alpha val="43137"/>
                    </a:srgbClr>
                  </a:outerShdw>
                </a:effectLst>
              </a:rPr>
              <a:t>Abstract</a:t>
            </a:r>
            <a:endParaRPr lang="en-US" u="sng" dirty="0">
              <a:effectLst>
                <a:outerShdw blurRad="38100" dist="38100" dir="2700000" algn="tl">
                  <a:srgbClr val="000000">
                    <a:alpha val="43137"/>
                  </a:srgbClr>
                </a:outerShdw>
              </a:effectLst>
            </a:endParaRPr>
          </a:p>
        </p:txBody>
      </p:sp>
      <p:sp>
        <p:nvSpPr>
          <p:cNvPr id="4" name="Rectangle 1"/>
          <p:cNvSpPr>
            <a:spLocks noGrp="1" noChangeArrowheads="1"/>
          </p:cNvSpPr>
          <p:nvPr>
            <p:ph idx="1"/>
          </p:nvPr>
        </p:nvSpPr>
        <p:spPr bwMode="auto">
          <a:xfrm>
            <a:off x="2277177" y="2311475"/>
            <a:ext cx="9076623" cy="25237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eaLnBrk="0" fontAlgn="base" hangingPunct="0">
              <a:lnSpc>
                <a:spcPct val="100000"/>
              </a:lnSpc>
              <a:spcBef>
                <a:spcPct val="0"/>
              </a:spcBef>
              <a:spcAft>
                <a:spcPct val="0"/>
              </a:spcAft>
            </a:pPr>
            <a:r>
              <a:rPr kumimoji="0" lang="en-US" altLang="en-US" sz="2000" i="0" u="none" strike="noStrike" cap="none" normalizeH="0" baseline="0" dirty="0" smtClean="0">
                <a:ln>
                  <a:noFill/>
                </a:ln>
                <a:solidFill>
                  <a:schemeClr val="tx1"/>
                </a:solidFill>
                <a:effectLst/>
                <a:latin typeface="Arial" panose="020B0604020202020204" pitchFamily="34" charset="0"/>
              </a:rPr>
              <a:t>Overview of the project</a:t>
            </a:r>
          </a:p>
          <a:p>
            <a:pPr eaLnBrk="0" fontAlgn="base" hangingPunct="0">
              <a:lnSpc>
                <a:spcPct val="100000"/>
              </a:lnSpc>
              <a:spcBef>
                <a:spcPct val="0"/>
              </a:spcBef>
              <a:spcAft>
                <a:spcPct val="0"/>
              </a:spcAft>
            </a:pPr>
            <a:endParaRPr kumimoji="0" lang="en-US" altLang="en-US" sz="2000" i="0" u="none" strike="noStrike" cap="none" normalizeH="0" baseline="0" dirty="0" smtClean="0">
              <a:ln>
                <a:noFill/>
              </a:ln>
              <a:solidFill>
                <a:schemeClr val="tx1"/>
              </a:solidFill>
              <a:effectLst/>
              <a:latin typeface="Arial" panose="020B0604020202020204" pitchFamily="34" charset="0"/>
            </a:endParaRPr>
          </a:p>
          <a:p>
            <a:pPr eaLnBrk="0" fontAlgn="base" hangingPunct="0">
              <a:lnSpc>
                <a:spcPct val="100000"/>
              </a:lnSpc>
              <a:spcBef>
                <a:spcPct val="0"/>
              </a:spcBef>
              <a:spcAft>
                <a:spcPct val="0"/>
              </a:spcAft>
            </a:pPr>
            <a:r>
              <a:rPr kumimoji="0" lang="en-US" altLang="en-US" sz="2000" i="0" u="none" strike="noStrike" cap="none" normalizeH="0" baseline="0" dirty="0" smtClean="0">
                <a:ln>
                  <a:noFill/>
                </a:ln>
                <a:solidFill>
                  <a:schemeClr val="tx1"/>
                </a:solidFill>
                <a:effectLst/>
                <a:latin typeface="Arial" panose="020B0604020202020204" pitchFamily="34" charset="0"/>
              </a:rPr>
              <a:t>Tools and technologies used: Python, Machine Learning, Deep Learning</a:t>
            </a:r>
          </a:p>
          <a:p>
            <a:pPr eaLnBrk="0" fontAlgn="base" hangingPunct="0">
              <a:lnSpc>
                <a:spcPct val="100000"/>
              </a:lnSpc>
              <a:spcBef>
                <a:spcPct val="0"/>
              </a:spcBef>
              <a:spcAft>
                <a:spcPct val="0"/>
              </a:spcAft>
            </a:pPr>
            <a:endParaRPr lang="en-US" altLang="en-US" sz="2000" dirty="0">
              <a:latin typeface="Arial" panose="020B0604020202020204" pitchFamily="34" charset="0"/>
            </a:endParaRPr>
          </a:p>
          <a:p>
            <a:pPr eaLnBrk="0" fontAlgn="base" hangingPunct="0">
              <a:lnSpc>
                <a:spcPct val="100000"/>
              </a:lnSpc>
              <a:spcBef>
                <a:spcPct val="0"/>
              </a:spcBef>
              <a:spcAft>
                <a:spcPct val="0"/>
              </a:spcAft>
            </a:pPr>
            <a:r>
              <a:rPr kumimoji="0" lang="en-US" altLang="en-US" sz="2000" i="0" u="none" strike="noStrike" cap="none" normalizeH="0" baseline="0" dirty="0" smtClean="0">
                <a:ln>
                  <a:noFill/>
                </a:ln>
                <a:solidFill>
                  <a:schemeClr val="tx1"/>
                </a:solidFill>
                <a:effectLst/>
                <a:latin typeface="Arial" panose="020B0604020202020204" pitchFamily="34" charset="0"/>
              </a:rPr>
              <a:t>Models implemented: ANN, Traditional Machine Learning Models, CNN</a:t>
            </a:r>
          </a:p>
          <a:p>
            <a:pPr eaLnBrk="0" fontAlgn="base" hangingPunct="0">
              <a:lnSpc>
                <a:spcPct val="100000"/>
              </a:lnSpc>
              <a:spcBef>
                <a:spcPct val="0"/>
              </a:spcBef>
              <a:spcAft>
                <a:spcPct val="0"/>
              </a:spcAft>
            </a:pPr>
            <a:endParaRPr lang="en-US" altLang="en-US" sz="2000" dirty="0">
              <a:latin typeface="Arial" panose="020B0604020202020204" pitchFamily="34" charset="0"/>
            </a:endParaRPr>
          </a:p>
          <a:p>
            <a:pPr eaLnBrk="0" fontAlgn="base" hangingPunct="0">
              <a:lnSpc>
                <a:spcPct val="100000"/>
              </a:lnSpc>
              <a:spcBef>
                <a:spcPct val="0"/>
              </a:spcBef>
              <a:spcAft>
                <a:spcPct val="0"/>
              </a:spcAft>
            </a:pPr>
            <a:r>
              <a:rPr kumimoji="0" lang="en-US" altLang="en-US" sz="2000" i="0" u="none" strike="noStrike" cap="none" normalizeH="0" baseline="0" dirty="0" smtClean="0">
                <a:ln>
                  <a:noFill/>
                </a:ln>
                <a:solidFill>
                  <a:schemeClr val="tx1"/>
                </a:solidFill>
                <a:effectLst/>
                <a:latin typeface="Arial" panose="020B0604020202020204" pitchFamily="34" charset="0"/>
              </a:rPr>
              <a:t>Evaluation metrics: F1-score, accuracy, precision, recall </a:t>
            </a:r>
            <a:endParaRPr kumimoji="0" lang="en-US" altLang="en-US" sz="1800" i="0" u="none" strike="noStrike" cap="none" normalizeH="0" baseline="0" dirty="0" smtClean="0">
              <a:ln>
                <a:noFill/>
              </a:ln>
              <a:solidFill>
                <a:schemeClr val="tx1"/>
              </a:solidFill>
              <a:effectLst/>
              <a:latin typeface="Arial" panose="020B0604020202020204" pitchFamily="34" charset="0"/>
            </a:endParaRP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139276961"/>
      </p:ext>
    </p:extLst>
  </p:cSld>
  <p:clrMapOvr>
    <a:masterClrMapping/>
  </p:clrMapOvr>
  <mc:AlternateContent xmlns:mc="http://schemas.openxmlformats.org/markup-compatibility/2006">
    <mc:Choice xmlns:p14="http://schemas.microsoft.com/office/powerpoint/2010/main" Requires="p14">
      <p:transition spd="slow" p14:dur="2000" advTm="34291"/>
    </mc:Choice>
    <mc:Fallback>
      <p:transition spd="slow" advTm="342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1691" y="827138"/>
            <a:ext cx="10515600" cy="1325563"/>
          </a:xfrm>
        </p:spPr>
        <p:txBody>
          <a:bodyPr/>
          <a:lstStyle/>
          <a:p>
            <a:pPr algn="ctr"/>
            <a:r>
              <a:rPr lang="en-US" u="sng" dirty="0" smtClean="0">
                <a:effectLst>
                  <a:outerShdw blurRad="38100" dist="38100" dir="2700000" algn="tl">
                    <a:srgbClr val="000000">
                      <a:alpha val="43137"/>
                    </a:srgbClr>
                  </a:outerShdw>
                </a:effectLst>
              </a:rPr>
              <a:t>Problem Statement</a:t>
            </a:r>
            <a:endParaRPr lang="en-US" u="sng" dirty="0">
              <a:effectLst>
                <a:outerShdw blurRad="38100" dist="38100" dir="2700000" algn="tl">
                  <a:srgbClr val="000000">
                    <a:alpha val="43137"/>
                  </a:srgbClr>
                </a:outerShdw>
              </a:effectLst>
            </a:endParaRPr>
          </a:p>
        </p:txBody>
      </p:sp>
      <p:sp>
        <p:nvSpPr>
          <p:cNvPr id="4" name="Rectangle 1"/>
          <p:cNvSpPr>
            <a:spLocks noGrp="1" noChangeArrowheads="1"/>
          </p:cNvSpPr>
          <p:nvPr>
            <p:ph idx="1"/>
          </p:nvPr>
        </p:nvSpPr>
        <p:spPr bwMode="auto">
          <a:xfrm>
            <a:off x="2291614" y="2248290"/>
            <a:ext cx="9075498" cy="19082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eaLnBrk="0" fontAlgn="base" hangingPunct="0">
              <a:lnSpc>
                <a:spcPct val="100000"/>
              </a:lnSpc>
              <a:spcBef>
                <a:spcPct val="0"/>
              </a:spcBef>
              <a:spcAft>
                <a:spcPct val="0"/>
              </a:spcAft>
            </a:pPr>
            <a:r>
              <a:rPr kumimoji="0" lang="en-US" altLang="en-US" sz="2000" i="0" u="none" strike="noStrike" cap="none" normalizeH="0" baseline="0" dirty="0" smtClean="0">
                <a:ln>
                  <a:noFill/>
                </a:ln>
                <a:solidFill>
                  <a:schemeClr val="tx1"/>
                </a:solidFill>
                <a:effectLst/>
                <a:latin typeface="Arial" panose="020B0604020202020204" pitchFamily="34" charset="0"/>
              </a:rPr>
              <a:t>Need for accurate product categorization</a:t>
            </a:r>
          </a:p>
          <a:p>
            <a:pPr eaLnBrk="0" fontAlgn="base" hangingPunct="0">
              <a:lnSpc>
                <a:spcPct val="100000"/>
              </a:lnSpc>
              <a:spcBef>
                <a:spcPct val="0"/>
              </a:spcBef>
              <a:spcAft>
                <a:spcPct val="0"/>
              </a:spcAft>
            </a:pPr>
            <a:endParaRPr kumimoji="0" lang="en-US" altLang="en-US" sz="2000" i="0" u="none" strike="noStrike" cap="none" normalizeH="0" baseline="0" dirty="0" smtClean="0">
              <a:ln>
                <a:noFill/>
              </a:ln>
              <a:solidFill>
                <a:schemeClr val="tx1"/>
              </a:solidFill>
              <a:effectLst/>
              <a:latin typeface="Arial" panose="020B0604020202020204" pitchFamily="34" charset="0"/>
            </a:endParaRPr>
          </a:p>
          <a:p>
            <a:pPr eaLnBrk="0" fontAlgn="base" hangingPunct="0">
              <a:lnSpc>
                <a:spcPct val="100000"/>
              </a:lnSpc>
              <a:spcBef>
                <a:spcPct val="0"/>
              </a:spcBef>
              <a:spcAft>
                <a:spcPct val="0"/>
              </a:spcAft>
            </a:pPr>
            <a:r>
              <a:rPr kumimoji="0" lang="en-US" altLang="en-US" sz="2000" i="0" u="none" strike="noStrike" cap="none" normalizeH="0" baseline="0" dirty="0" smtClean="0">
                <a:ln>
                  <a:noFill/>
                </a:ln>
                <a:solidFill>
                  <a:schemeClr val="tx1"/>
                </a:solidFill>
                <a:effectLst/>
                <a:latin typeface="Arial" panose="020B0604020202020204" pitchFamily="34" charset="0"/>
              </a:rPr>
              <a:t>Challenges: Ambiguities, unconventional naming, multi-language data</a:t>
            </a:r>
          </a:p>
          <a:p>
            <a:pPr eaLnBrk="0" fontAlgn="base" hangingPunct="0">
              <a:lnSpc>
                <a:spcPct val="100000"/>
              </a:lnSpc>
              <a:spcBef>
                <a:spcPct val="0"/>
              </a:spcBef>
              <a:spcAft>
                <a:spcPct val="0"/>
              </a:spcAft>
            </a:pPr>
            <a:endParaRPr kumimoji="0" lang="en-US" altLang="en-US" sz="2000" i="0" u="none" strike="noStrike" cap="none" normalizeH="0" baseline="0" dirty="0" smtClean="0">
              <a:ln>
                <a:noFill/>
              </a:ln>
              <a:solidFill>
                <a:schemeClr val="tx1"/>
              </a:solidFill>
              <a:effectLst/>
              <a:latin typeface="Arial" panose="020B0604020202020204" pitchFamily="34" charset="0"/>
            </a:endParaRPr>
          </a:p>
          <a:p>
            <a:pPr eaLnBrk="0" fontAlgn="base" hangingPunct="0">
              <a:lnSpc>
                <a:spcPct val="100000"/>
              </a:lnSpc>
              <a:spcBef>
                <a:spcPct val="0"/>
              </a:spcBef>
              <a:spcAft>
                <a:spcPct val="0"/>
              </a:spcAft>
            </a:pPr>
            <a:r>
              <a:rPr kumimoji="0" lang="en-US" altLang="en-US" sz="2000" i="0" u="none" strike="noStrike" cap="none" normalizeH="0" baseline="0" dirty="0" smtClean="0">
                <a:ln>
                  <a:noFill/>
                </a:ln>
                <a:solidFill>
                  <a:schemeClr val="tx1"/>
                </a:solidFill>
                <a:effectLst/>
                <a:latin typeface="Arial" panose="020B0604020202020204" pitchFamily="34" charset="0"/>
              </a:rPr>
              <a:t>Goal: Enhance efficiency, accuracy, and scalability of product categorization </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57151910"/>
      </p:ext>
    </p:extLst>
  </p:cSld>
  <p:clrMapOvr>
    <a:masterClrMapping/>
  </p:clrMapOvr>
  <mc:AlternateContent xmlns:mc="http://schemas.openxmlformats.org/markup-compatibility/2006">
    <mc:Choice xmlns:p14="http://schemas.microsoft.com/office/powerpoint/2010/main" Requires="p14">
      <p:transition spd="slow" p14:dur="2000" advTm="28583"/>
    </mc:Choice>
    <mc:Fallback>
      <p:transition spd="slow" advTm="285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effectLst>
                  <a:outerShdw blurRad="38100" dist="38100" dir="2700000" algn="tl">
                    <a:srgbClr val="000000">
                      <a:alpha val="43137"/>
                    </a:srgbClr>
                  </a:outerShdw>
                </a:effectLst>
              </a:rPr>
              <a:t>Dataset Overview</a:t>
            </a:r>
            <a:endParaRPr lang="en-US" u="sng" dirty="0">
              <a:effectLst>
                <a:outerShdw blurRad="38100" dist="38100" dir="2700000" algn="tl">
                  <a:srgbClr val="000000">
                    <a:alpha val="43137"/>
                  </a:srgbClr>
                </a:outerShdw>
              </a:effectLst>
            </a:endParaRPr>
          </a:p>
        </p:txBody>
      </p:sp>
      <p:sp>
        <p:nvSpPr>
          <p:cNvPr id="3" name="Text Placeholder 2"/>
          <p:cNvSpPr>
            <a:spLocks noGrp="1"/>
          </p:cNvSpPr>
          <p:nvPr>
            <p:ph type="body" idx="1"/>
          </p:nvPr>
        </p:nvSpPr>
        <p:spPr/>
        <p:txBody>
          <a:bodyPr/>
          <a:lstStyle/>
          <a:p>
            <a:r>
              <a:rPr lang="en-US" dirty="0" smtClean="0"/>
              <a:t>Description:</a:t>
            </a:r>
            <a:endParaRPr lang="en-US" dirty="0"/>
          </a:p>
        </p:txBody>
      </p:sp>
      <p:sp>
        <p:nvSpPr>
          <p:cNvPr id="5" name="Text Placeholder 4"/>
          <p:cNvSpPr>
            <a:spLocks noGrp="1"/>
          </p:cNvSpPr>
          <p:nvPr>
            <p:ph type="body" sz="quarter" idx="3"/>
          </p:nvPr>
        </p:nvSpPr>
        <p:spPr>
          <a:xfrm>
            <a:off x="5997574" y="1681163"/>
            <a:ext cx="5357813" cy="823912"/>
          </a:xfrm>
        </p:spPr>
        <p:txBody>
          <a:bodyPr/>
          <a:lstStyle/>
          <a:p>
            <a:r>
              <a:rPr lang="en-US" dirty="0" smtClean="0"/>
              <a:t>Table: Sample Data from Dataset</a:t>
            </a:r>
            <a:endParaRPr lang="en-US" dirty="0"/>
          </a:p>
        </p:txBody>
      </p:sp>
      <p:sp>
        <p:nvSpPr>
          <p:cNvPr id="7" name="Rectangle 1"/>
          <p:cNvSpPr>
            <a:spLocks noGrp="1" noChangeArrowheads="1"/>
          </p:cNvSpPr>
          <p:nvPr>
            <p:ph sz="half" idx="2"/>
          </p:nvPr>
        </p:nvSpPr>
        <p:spPr bwMode="auto">
          <a:xfrm>
            <a:off x="839788" y="2202978"/>
            <a:ext cx="4902304"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smtClean="0">
                <a:ln>
                  <a:noFill/>
                </a:ln>
                <a:solidFill>
                  <a:schemeClr val="tx1"/>
                </a:solidFill>
                <a:effectLst/>
                <a:latin typeface="Arial" panose="020B0604020202020204" pitchFamily="34" charset="0"/>
              </a:rPr>
              <a:t>Source of the dataset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smtClean="0">
                <a:ln>
                  <a:noFill/>
                </a:ln>
                <a:solidFill>
                  <a:schemeClr val="tx1"/>
                </a:solidFill>
                <a:effectLst/>
                <a:latin typeface="Arial" panose="020B0604020202020204" pitchFamily="34" charset="0"/>
              </a:rPr>
              <a:t>Description of dataset: product categories, features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smtClean="0">
                <a:ln>
                  <a:noFill/>
                </a:ln>
                <a:solidFill>
                  <a:schemeClr val="tx1"/>
                </a:solidFill>
                <a:effectLst/>
                <a:latin typeface="Arial" panose="020B0604020202020204" pitchFamily="34" charset="0"/>
              </a:rPr>
              <a:t>Initial observations and insights </a:t>
            </a:r>
          </a:p>
        </p:txBody>
      </p:sp>
      <p:graphicFrame>
        <p:nvGraphicFramePr>
          <p:cNvPr id="12" name="Content Placeholder 11"/>
          <p:cNvGraphicFramePr>
            <a:graphicFrameLocks noGrp="1"/>
          </p:cNvGraphicFramePr>
          <p:nvPr>
            <p:ph sz="quarter" idx="4"/>
            <p:extLst>
              <p:ext uri="{D42A27DB-BD31-4B8C-83A1-F6EECF244321}">
                <p14:modId xmlns:p14="http://schemas.microsoft.com/office/powerpoint/2010/main" val="2076643337"/>
              </p:ext>
            </p:extLst>
          </p:nvPr>
        </p:nvGraphicFramePr>
        <p:xfrm>
          <a:off x="5997575" y="2926080"/>
          <a:ext cx="5350593" cy="2704700"/>
        </p:xfrm>
        <a:graphic>
          <a:graphicData uri="http://schemas.openxmlformats.org/drawingml/2006/table">
            <a:tbl>
              <a:tblPr/>
              <a:tblGrid>
                <a:gridCol w="1783531"/>
                <a:gridCol w="1783531"/>
                <a:gridCol w="1783531"/>
              </a:tblGrid>
              <a:tr h="432200">
                <a:tc>
                  <a:txBody>
                    <a:bodyPr/>
                    <a:lstStyle/>
                    <a:p>
                      <a:r>
                        <a:rPr lang="en-US" sz="1400" b="1" dirty="0"/>
                        <a:t>Product ID</a:t>
                      </a:r>
                    </a:p>
                  </a:txBody>
                  <a:tcPr marL="45071" marR="45071" marT="22536" marB="22536" anchor="ctr">
                    <a:lnL>
                      <a:noFill/>
                    </a:lnL>
                    <a:lnR>
                      <a:noFill/>
                    </a:lnR>
                    <a:lnT>
                      <a:noFill/>
                    </a:lnT>
                    <a:lnB>
                      <a:noFill/>
                    </a:lnB>
                  </a:tcPr>
                </a:tc>
                <a:tc>
                  <a:txBody>
                    <a:bodyPr/>
                    <a:lstStyle/>
                    <a:p>
                      <a:r>
                        <a:rPr lang="en-US" sz="1400" b="1"/>
                        <a:t>Product Name</a:t>
                      </a:r>
                    </a:p>
                  </a:txBody>
                  <a:tcPr marL="45071" marR="45071" marT="22536" marB="22536" anchor="ctr">
                    <a:lnL>
                      <a:noFill/>
                    </a:lnL>
                    <a:lnR>
                      <a:noFill/>
                    </a:lnR>
                    <a:lnT>
                      <a:noFill/>
                    </a:lnT>
                    <a:lnB>
                      <a:noFill/>
                    </a:lnB>
                  </a:tcPr>
                </a:tc>
                <a:tc>
                  <a:txBody>
                    <a:bodyPr/>
                    <a:lstStyle/>
                    <a:p>
                      <a:r>
                        <a:rPr lang="en-US" sz="1400" b="1"/>
                        <a:t>Product Category Tree</a:t>
                      </a:r>
                    </a:p>
                  </a:txBody>
                  <a:tcPr marL="45071" marR="45071" marT="22536" marB="22536" anchor="ctr">
                    <a:lnL>
                      <a:noFill/>
                    </a:lnL>
                    <a:lnR>
                      <a:noFill/>
                    </a:lnR>
                    <a:lnT>
                      <a:noFill/>
                    </a:lnT>
                    <a:lnB>
                      <a:noFill/>
                    </a:lnB>
                  </a:tcPr>
                </a:tc>
              </a:tr>
              <a:tr h="757500">
                <a:tc>
                  <a:txBody>
                    <a:bodyPr/>
                    <a:lstStyle/>
                    <a:p>
                      <a:r>
                        <a:rPr lang="en-US" sz="1400" b="1" dirty="0"/>
                        <a:t>1</a:t>
                      </a:r>
                    </a:p>
                  </a:txBody>
                  <a:tcPr marL="45071" marR="45071" marT="22536" marB="22536" anchor="ctr">
                    <a:lnL>
                      <a:noFill/>
                    </a:lnL>
                    <a:lnR>
                      <a:noFill/>
                    </a:lnR>
                    <a:lnT>
                      <a:noFill/>
                    </a:lnT>
                    <a:lnB>
                      <a:noFill/>
                    </a:lnB>
                  </a:tcPr>
                </a:tc>
                <a:tc>
                  <a:txBody>
                    <a:bodyPr/>
                    <a:lstStyle/>
                    <a:p>
                      <a:r>
                        <a:rPr lang="en-US" sz="1400" b="1"/>
                        <a:t>Shirt</a:t>
                      </a:r>
                    </a:p>
                  </a:txBody>
                  <a:tcPr marL="45071" marR="45071" marT="22536" marB="22536" anchor="ctr">
                    <a:lnL>
                      <a:noFill/>
                    </a:lnL>
                    <a:lnR>
                      <a:noFill/>
                    </a:lnR>
                    <a:lnT>
                      <a:noFill/>
                    </a:lnT>
                    <a:lnB>
                      <a:noFill/>
                    </a:lnB>
                  </a:tcPr>
                </a:tc>
                <a:tc>
                  <a:txBody>
                    <a:bodyPr/>
                    <a:lstStyle/>
                    <a:p>
                      <a:r>
                        <a:rPr lang="en-US" sz="1400" b="1"/>
                        <a:t>Clothing &gt;&gt; Men's Clothing &gt;&gt; Shirts</a:t>
                      </a:r>
                    </a:p>
                  </a:txBody>
                  <a:tcPr marL="45071" marR="45071" marT="22536" marB="22536" anchor="ctr">
                    <a:lnL>
                      <a:noFill/>
                    </a:lnL>
                    <a:lnR>
                      <a:noFill/>
                    </a:lnR>
                    <a:lnT>
                      <a:noFill/>
                    </a:lnT>
                    <a:lnB>
                      <a:noFill/>
                    </a:lnB>
                  </a:tcPr>
                </a:tc>
              </a:tr>
              <a:tr h="757500">
                <a:tc>
                  <a:txBody>
                    <a:bodyPr/>
                    <a:lstStyle/>
                    <a:p>
                      <a:r>
                        <a:rPr lang="en-US" sz="1400" b="1" dirty="0"/>
                        <a:t>2</a:t>
                      </a:r>
                    </a:p>
                  </a:txBody>
                  <a:tcPr marL="45071" marR="45071" marT="22536" marB="22536" anchor="ctr">
                    <a:lnL>
                      <a:noFill/>
                    </a:lnL>
                    <a:lnR>
                      <a:noFill/>
                    </a:lnR>
                    <a:lnT>
                      <a:noFill/>
                    </a:lnT>
                    <a:lnB>
                      <a:noFill/>
                    </a:lnB>
                  </a:tcPr>
                </a:tc>
                <a:tc>
                  <a:txBody>
                    <a:bodyPr/>
                    <a:lstStyle/>
                    <a:p>
                      <a:r>
                        <a:rPr lang="en-US" sz="1400" b="1" dirty="0"/>
                        <a:t>Android Phone</a:t>
                      </a:r>
                    </a:p>
                  </a:txBody>
                  <a:tcPr marL="45071" marR="45071" marT="22536" marB="22536" anchor="ctr">
                    <a:lnL>
                      <a:noFill/>
                    </a:lnL>
                    <a:lnR>
                      <a:noFill/>
                    </a:lnR>
                    <a:lnT>
                      <a:noFill/>
                    </a:lnT>
                    <a:lnB>
                      <a:noFill/>
                    </a:lnB>
                  </a:tcPr>
                </a:tc>
                <a:tc>
                  <a:txBody>
                    <a:bodyPr/>
                    <a:lstStyle/>
                    <a:p>
                      <a:r>
                        <a:rPr lang="en-US" sz="1400" b="1"/>
                        <a:t>Electronics &gt;&gt; Smartphones &gt;&gt; Android</a:t>
                      </a:r>
                    </a:p>
                  </a:txBody>
                  <a:tcPr marL="45071" marR="45071" marT="22536" marB="22536" anchor="ctr">
                    <a:lnL>
                      <a:noFill/>
                    </a:lnL>
                    <a:lnR>
                      <a:noFill/>
                    </a:lnR>
                    <a:lnT>
                      <a:noFill/>
                    </a:lnT>
                    <a:lnB>
                      <a:noFill/>
                    </a:lnB>
                  </a:tcPr>
                </a:tc>
              </a:tr>
              <a:tr h="757500">
                <a:tc>
                  <a:txBody>
                    <a:bodyPr/>
                    <a:lstStyle/>
                    <a:p>
                      <a:r>
                        <a:rPr lang="en-US" sz="1400" b="1"/>
                        <a:t>3</a:t>
                      </a:r>
                    </a:p>
                  </a:txBody>
                  <a:tcPr marL="45071" marR="45071" marT="22536" marB="22536" anchor="ctr">
                    <a:lnL>
                      <a:noFill/>
                    </a:lnL>
                    <a:lnR>
                      <a:noFill/>
                    </a:lnR>
                    <a:lnT>
                      <a:noFill/>
                    </a:lnT>
                    <a:lnB>
                      <a:noFill/>
                    </a:lnB>
                  </a:tcPr>
                </a:tc>
                <a:tc>
                  <a:txBody>
                    <a:bodyPr/>
                    <a:lstStyle/>
                    <a:p>
                      <a:r>
                        <a:rPr lang="en-US" sz="1400" b="1" dirty="0"/>
                        <a:t>Chair</a:t>
                      </a:r>
                    </a:p>
                  </a:txBody>
                  <a:tcPr marL="45071" marR="45071" marT="22536" marB="22536" anchor="ctr">
                    <a:lnL>
                      <a:noFill/>
                    </a:lnL>
                    <a:lnR>
                      <a:noFill/>
                    </a:lnR>
                    <a:lnT>
                      <a:noFill/>
                    </a:lnT>
                    <a:lnB>
                      <a:noFill/>
                    </a:lnB>
                  </a:tcPr>
                </a:tc>
                <a:tc>
                  <a:txBody>
                    <a:bodyPr/>
                    <a:lstStyle/>
                    <a:p>
                      <a:r>
                        <a:rPr lang="en-US" sz="1400" b="1" dirty="0"/>
                        <a:t>Home &amp; Kitchen &gt;&gt; Furniture &gt;&gt; Chairs</a:t>
                      </a:r>
                    </a:p>
                  </a:txBody>
                  <a:tcPr marL="45071" marR="45071" marT="22536" marB="22536" anchor="ctr">
                    <a:lnL>
                      <a:noFill/>
                    </a:lnL>
                    <a:lnR>
                      <a:noFill/>
                    </a:lnR>
                    <a:lnT>
                      <a:noFill/>
                    </a:lnT>
                    <a:lnB>
                      <a:noFill/>
                    </a:lnB>
                  </a:tcPr>
                </a:tc>
              </a:tr>
            </a:tbl>
          </a:graphicData>
        </a:graphic>
      </p:graphicFrame>
      <p:pic>
        <p:nvPicPr>
          <p:cNvPr id="16" name="Audio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028156948"/>
      </p:ext>
    </p:extLst>
  </p:cSld>
  <p:clrMapOvr>
    <a:masterClrMapping/>
  </p:clrMapOvr>
  <mc:AlternateContent xmlns:mc="http://schemas.openxmlformats.org/markup-compatibility/2006">
    <mc:Choice xmlns:p14="http://schemas.microsoft.com/office/powerpoint/2010/main" Requires="p14">
      <p:transition spd="slow" p14:dur="2000" advTm="26537"/>
    </mc:Choice>
    <mc:Fallback>
      <p:transition spd="slow" advTm="265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effectLst>
                  <a:outerShdw blurRad="38100" dist="38100" dir="2700000" algn="tl">
                    <a:srgbClr val="000000">
                      <a:alpha val="43137"/>
                    </a:srgbClr>
                  </a:outerShdw>
                </a:effectLst>
              </a:rPr>
              <a:t>Data Preprocessing</a:t>
            </a:r>
            <a:endParaRPr lang="en-US" u="sng" dirty="0">
              <a:effectLst>
                <a:outerShdw blurRad="38100" dist="38100" dir="2700000" algn="tl">
                  <a:srgbClr val="000000">
                    <a:alpha val="43137"/>
                  </a:srgbClr>
                </a:outerShdw>
              </a:effectLst>
            </a:endParaRPr>
          </a:p>
        </p:txBody>
      </p:sp>
      <p:sp>
        <p:nvSpPr>
          <p:cNvPr id="5" name="Rectangle 1"/>
          <p:cNvSpPr>
            <a:spLocks noGrp="1" noChangeArrowheads="1"/>
          </p:cNvSpPr>
          <p:nvPr>
            <p:ph sz="half" idx="1"/>
          </p:nvPr>
        </p:nvSpPr>
        <p:spPr bwMode="auto">
          <a:xfrm>
            <a:off x="578317" y="1690688"/>
            <a:ext cx="4996881"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smtClean="0">
                <a:ln>
                  <a:noFill/>
                </a:ln>
                <a:solidFill>
                  <a:schemeClr val="tx1"/>
                </a:solidFill>
                <a:effectLst/>
                <a:latin typeface="Arial" panose="020B0604020202020204" pitchFamily="34" charset="0"/>
              </a:rPr>
              <a:t>Handling missing data, outliers, and data</a:t>
            </a:r>
          </a:p>
          <a:p>
            <a:pPr marL="0" marR="0" lvl="0" indent="0" algn="l" defTabSz="914400" rtl="0" eaLnBrk="0" fontAlgn="base" latinLnBrk="0" hangingPunct="0">
              <a:lnSpc>
                <a:spcPct val="100000"/>
              </a:lnSpc>
              <a:spcBef>
                <a:spcPct val="0"/>
              </a:spcBef>
              <a:spcAft>
                <a:spcPct val="0"/>
              </a:spcAft>
              <a:buClrTx/>
              <a:buSzTx/>
              <a:buNone/>
              <a:tabLst/>
            </a:pPr>
            <a:r>
              <a:rPr lang="en-US" altLang="en-US" sz="1800" dirty="0">
                <a:latin typeface="Arial" panose="020B0604020202020204" pitchFamily="34" charset="0"/>
              </a:rPr>
              <a:t> </a:t>
            </a:r>
            <a:r>
              <a:rPr kumimoji="0" lang="en-US" altLang="en-US" sz="1800" b="0" i="0" u="none" strike="noStrike" cap="none" normalizeH="0" baseline="0" dirty="0" smtClean="0">
                <a:ln>
                  <a:noFill/>
                </a:ln>
                <a:solidFill>
                  <a:schemeClr val="tx1"/>
                </a:solidFill>
                <a:effectLst/>
                <a:latin typeface="Arial" panose="020B0604020202020204" pitchFamily="34" charset="0"/>
              </a:rPr>
              <a:t>inconsistencies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smtClean="0">
                <a:ln>
                  <a:noFill/>
                </a:ln>
                <a:solidFill>
                  <a:schemeClr val="tx1"/>
                </a:solidFill>
                <a:effectLst/>
                <a:latin typeface="Arial" panose="020B0604020202020204" pitchFamily="34" charset="0"/>
              </a:rPr>
              <a:t>Data transformations and cleaning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smtClean="0">
                <a:ln>
                  <a:noFill/>
                </a:ln>
                <a:solidFill>
                  <a:schemeClr val="tx1"/>
                </a:solidFill>
                <a:effectLst/>
                <a:latin typeface="Arial" panose="020B0604020202020204" pitchFamily="34" charset="0"/>
              </a:rPr>
              <a:t>Example: Splitting </a:t>
            </a:r>
            <a:r>
              <a:rPr kumimoji="0" lang="en-US" altLang="en-US" sz="1800" b="0" i="0" u="none" strike="noStrike" cap="none" normalizeH="0" baseline="0" dirty="0" err="1" smtClean="0">
                <a:ln>
                  <a:noFill/>
                </a:ln>
                <a:solidFill>
                  <a:schemeClr val="tx1"/>
                </a:solidFill>
                <a:effectLst/>
                <a:latin typeface="Arial" panose="020B0604020202020204" pitchFamily="34" charset="0"/>
              </a:rPr>
              <a:t>product_category_tree</a:t>
            </a:r>
            <a:r>
              <a:rPr kumimoji="0" lang="en-US" altLang="en-US" sz="1800" b="0" i="0" u="none" strike="noStrike" cap="none" normalizeH="0" baseline="0" dirty="0" smtClean="0">
                <a:ln>
                  <a:noFill/>
                </a:ln>
                <a:solidFill>
                  <a:schemeClr val="tx1"/>
                </a:solidFill>
                <a:effectLst/>
                <a:latin typeface="Arial" panose="020B0604020202020204" pitchFamily="34" charset="0"/>
              </a:rPr>
              <a:t> and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 extracting first-level categories </a:t>
            </a:r>
          </a:p>
        </p:txBody>
      </p:sp>
      <p:graphicFrame>
        <p:nvGraphicFramePr>
          <p:cNvPr id="10" name="Content Placeholder 9"/>
          <p:cNvGraphicFramePr>
            <a:graphicFrameLocks noGrp="1"/>
          </p:cNvGraphicFramePr>
          <p:nvPr>
            <p:ph sz="half" idx="2"/>
            <p:extLst>
              <p:ext uri="{D42A27DB-BD31-4B8C-83A1-F6EECF244321}">
                <p14:modId xmlns:p14="http://schemas.microsoft.com/office/powerpoint/2010/main" val="315755632"/>
              </p:ext>
            </p:extLst>
          </p:nvPr>
        </p:nvGraphicFramePr>
        <p:xfrm>
          <a:off x="6172200" y="1825625"/>
          <a:ext cx="5181600" cy="3205480"/>
        </p:xfrm>
        <a:graphic>
          <a:graphicData uri="http://schemas.openxmlformats.org/drawingml/2006/table">
            <a:tbl>
              <a:tblPr firstRow="1" bandRow="1">
                <a:tableStyleId>{5C22544A-7EE6-4342-B048-85BDC9FD1C3A}</a:tableStyleId>
              </a:tblPr>
              <a:tblGrid>
                <a:gridCol w="2590800"/>
                <a:gridCol w="2590800"/>
              </a:tblGrid>
              <a:tr h="370840">
                <a:tc>
                  <a:txBody>
                    <a:bodyPr/>
                    <a:lstStyle/>
                    <a:p>
                      <a:r>
                        <a:rPr lang="en-US" dirty="0"/>
                        <a:t>Step</a:t>
                      </a:r>
                    </a:p>
                  </a:txBody>
                  <a:tcPr anchor="ctr"/>
                </a:tc>
                <a:tc>
                  <a:txBody>
                    <a:bodyPr/>
                    <a:lstStyle/>
                    <a:p>
                      <a:r>
                        <a:rPr lang="en-US" dirty="0"/>
                        <a:t>Description</a:t>
                      </a:r>
                    </a:p>
                  </a:txBody>
                  <a:tcPr anchor="ctr"/>
                </a:tc>
              </a:tr>
              <a:tr h="370840">
                <a:tc>
                  <a:txBody>
                    <a:bodyPr/>
                    <a:lstStyle/>
                    <a:p>
                      <a:r>
                        <a:rPr lang="en-US" dirty="0"/>
                        <a:t>Handling Missing Data</a:t>
                      </a:r>
                    </a:p>
                  </a:txBody>
                  <a:tcPr anchor="ctr"/>
                </a:tc>
                <a:tc>
                  <a:txBody>
                    <a:bodyPr/>
                    <a:lstStyle/>
                    <a:p>
                      <a:r>
                        <a:rPr lang="en-US" dirty="0" smtClean="0"/>
                        <a:t>Filled missing values with appropriate measures</a:t>
                      </a:r>
                      <a:endParaRPr lang="en-US" dirty="0"/>
                    </a:p>
                  </a:txBody>
                  <a:tcPr anchor="ctr"/>
                </a:tc>
              </a:tr>
              <a:tr h="370840">
                <a:tc>
                  <a:txBody>
                    <a:bodyPr/>
                    <a:lstStyle/>
                    <a:p>
                      <a:r>
                        <a:rPr lang="en-US"/>
                        <a:t>Outlier Detection</a:t>
                      </a:r>
                    </a:p>
                  </a:txBody>
                  <a:tcPr anchor="ctr"/>
                </a:tc>
                <a:tc>
                  <a:txBody>
                    <a:bodyPr/>
                    <a:lstStyle/>
                    <a:p>
                      <a:r>
                        <a:rPr lang="en-US"/>
                        <a:t>Identified and removed outliers</a:t>
                      </a:r>
                    </a:p>
                  </a:txBody>
                  <a:tcPr anchor="ctr"/>
                </a:tc>
              </a:tr>
              <a:tr h="370840">
                <a:tc>
                  <a:txBody>
                    <a:bodyPr/>
                    <a:lstStyle/>
                    <a:p>
                      <a:r>
                        <a:rPr lang="en-US"/>
                        <a:t>Data Transformation</a:t>
                      </a:r>
                    </a:p>
                  </a:txBody>
                  <a:tcPr anchor="ctr"/>
                </a:tc>
                <a:tc>
                  <a:txBody>
                    <a:bodyPr/>
                    <a:lstStyle/>
                    <a:p>
                      <a:r>
                        <a:rPr lang="en-US"/>
                        <a:t>Converted product_category_tree into first-level categories</a:t>
                      </a:r>
                    </a:p>
                  </a:txBody>
                  <a:tcPr anchor="ctr"/>
                </a:tc>
              </a:tr>
              <a:tr h="370840">
                <a:tc>
                  <a:txBody>
                    <a:bodyPr/>
                    <a:lstStyle/>
                    <a:p>
                      <a:r>
                        <a:rPr lang="en-US"/>
                        <a:t>Data Cleaning</a:t>
                      </a:r>
                    </a:p>
                  </a:txBody>
                  <a:tcPr anchor="ctr"/>
                </a:tc>
                <a:tc>
                  <a:txBody>
                    <a:bodyPr/>
                    <a:lstStyle/>
                    <a:p>
                      <a:r>
                        <a:rPr lang="en-US" dirty="0"/>
                        <a:t>Removed duplicates and inconsistencies</a:t>
                      </a:r>
                    </a:p>
                  </a:txBody>
                  <a:tcPr anchor="ctr"/>
                </a:tc>
              </a:tr>
            </a:tbl>
          </a:graphicData>
        </a:graphic>
      </p:graphicFrame>
      <p:pic>
        <p:nvPicPr>
          <p:cNvPr id="11" name="Audio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003799999"/>
      </p:ext>
    </p:extLst>
  </p:cSld>
  <p:clrMapOvr>
    <a:masterClrMapping/>
  </p:clrMapOvr>
  <mc:AlternateContent xmlns:mc="http://schemas.openxmlformats.org/markup-compatibility/2006">
    <mc:Choice xmlns:p14="http://schemas.microsoft.com/office/powerpoint/2010/main" Requires="p14">
      <p:transition spd="slow" p14:dur="2000" advTm="48512"/>
    </mc:Choice>
    <mc:Fallback>
      <p:transition spd="slow" advTm="485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u="sng" dirty="0" smtClean="0">
                <a:effectLst>
                  <a:outerShdw blurRad="38100" dist="38100" dir="2700000" algn="tl">
                    <a:srgbClr val="000000">
                      <a:alpha val="43137"/>
                    </a:srgbClr>
                  </a:outerShdw>
                </a:effectLst>
              </a:rPr>
              <a:t>Exploratory Data Analysis (EDA)</a:t>
            </a:r>
            <a:endParaRPr lang="en-US" sz="4000" u="sng" dirty="0">
              <a:effectLst>
                <a:outerShdw blurRad="38100" dist="38100" dir="2700000" algn="tl">
                  <a:srgbClr val="000000">
                    <a:alpha val="43137"/>
                  </a:srgbClr>
                </a:outerShdw>
              </a:effectLst>
            </a:endParaRPr>
          </a:p>
        </p:txBody>
      </p:sp>
      <p:graphicFrame>
        <p:nvGraphicFramePr>
          <p:cNvPr id="6" name="Content Placeholder 5"/>
          <p:cNvGraphicFramePr>
            <a:graphicFrameLocks noGrp="1"/>
          </p:cNvGraphicFramePr>
          <p:nvPr>
            <p:ph sz="half" idx="2"/>
            <p:extLst>
              <p:ext uri="{D42A27DB-BD31-4B8C-83A1-F6EECF244321}">
                <p14:modId xmlns:p14="http://schemas.microsoft.com/office/powerpoint/2010/main" val="240357406"/>
              </p:ext>
            </p:extLst>
          </p:nvPr>
        </p:nvGraphicFramePr>
        <p:xfrm>
          <a:off x="6499459" y="2653396"/>
          <a:ext cx="5397366" cy="2014856"/>
        </p:xfrm>
        <a:graphic>
          <a:graphicData uri="http://schemas.openxmlformats.org/drawingml/2006/table">
            <a:tbl>
              <a:tblPr firstRow="1" bandRow="1">
                <a:tableStyleId>{5C22544A-7EE6-4342-B048-85BDC9FD1C3A}</a:tableStyleId>
              </a:tblPr>
              <a:tblGrid>
                <a:gridCol w="2714558"/>
                <a:gridCol w="2682808"/>
              </a:tblGrid>
              <a:tr h="503714">
                <a:tc>
                  <a:txBody>
                    <a:bodyPr/>
                    <a:lstStyle/>
                    <a:p>
                      <a:r>
                        <a:rPr lang="en-US"/>
                        <a:t>Statistic</a:t>
                      </a:r>
                    </a:p>
                  </a:txBody>
                  <a:tcPr anchor="ctr"/>
                </a:tc>
                <a:tc>
                  <a:txBody>
                    <a:bodyPr/>
                    <a:lstStyle/>
                    <a:p>
                      <a:r>
                        <a:rPr lang="en-US"/>
                        <a:t>Value</a:t>
                      </a:r>
                    </a:p>
                  </a:txBody>
                  <a:tcPr anchor="ctr"/>
                </a:tc>
              </a:tr>
              <a:tr h="503714">
                <a:tc>
                  <a:txBody>
                    <a:bodyPr/>
                    <a:lstStyle/>
                    <a:p>
                      <a:r>
                        <a:rPr lang="en-US"/>
                        <a:t>Total Entries</a:t>
                      </a:r>
                    </a:p>
                  </a:txBody>
                  <a:tcPr anchor="ctr"/>
                </a:tc>
                <a:tc>
                  <a:txBody>
                    <a:bodyPr/>
                    <a:lstStyle/>
                    <a:p>
                      <a:r>
                        <a:rPr lang="en-US"/>
                        <a:t>10,000</a:t>
                      </a:r>
                    </a:p>
                  </a:txBody>
                  <a:tcPr anchor="ctr"/>
                </a:tc>
              </a:tr>
              <a:tr h="503714">
                <a:tc>
                  <a:txBody>
                    <a:bodyPr/>
                    <a:lstStyle/>
                    <a:p>
                      <a:r>
                        <a:rPr lang="en-US"/>
                        <a:t>Unique Categories</a:t>
                      </a:r>
                    </a:p>
                  </a:txBody>
                  <a:tcPr anchor="ctr"/>
                </a:tc>
                <a:tc>
                  <a:txBody>
                    <a:bodyPr/>
                    <a:lstStyle/>
                    <a:p>
                      <a:r>
                        <a:rPr lang="en-US"/>
                        <a:t>20</a:t>
                      </a:r>
                    </a:p>
                  </a:txBody>
                  <a:tcPr anchor="ctr"/>
                </a:tc>
              </a:tr>
              <a:tr h="503714">
                <a:tc>
                  <a:txBody>
                    <a:bodyPr/>
                    <a:lstStyle/>
                    <a:p>
                      <a:r>
                        <a:rPr lang="en-US"/>
                        <a:t>Most Frequent Category</a:t>
                      </a:r>
                    </a:p>
                  </a:txBody>
                  <a:tcPr anchor="ctr"/>
                </a:tc>
                <a:tc>
                  <a:txBody>
                    <a:bodyPr/>
                    <a:lstStyle/>
                    <a:p>
                      <a:r>
                        <a:rPr lang="en-US" dirty="0"/>
                        <a:t>Clothing</a:t>
                      </a:r>
                    </a:p>
                  </a:txBody>
                  <a:tcPr anchor="ctr"/>
                </a:tc>
              </a:tr>
            </a:tbl>
          </a:graphicData>
        </a:graphic>
      </p:graphicFrame>
      <p:sp>
        <p:nvSpPr>
          <p:cNvPr id="5" name="Rectangle 1"/>
          <p:cNvSpPr>
            <a:spLocks noGrp="1" noChangeArrowheads="1"/>
          </p:cNvSpPr>
          <p:nvPr>
            <p:ph sz="half" idx="1"/>
          </p:nvPr>
        </p:nvSpPr>
        <p:spPr bwMode="auto">
          <a:xfrm>
            <a:off x="838200" y="2102623"/>
            <a:ext cx="5223546"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smtClean="0">
                <a:ln>
                  <a:noFill/>
                </a:ln>
                <a:solidFill>
                  <a:schemeClr val="tx1"/>
                </a:solidFill>
                <a:effectLst/>
                <a:latin typeface="Arial" panose="020B0604020202020204" pitchFamily="34" charset="0"/>
              </a:rPr>
              <a:t>Summary statistics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smtClean="0">
                <a:ln>
                  <a:noFill/>
                </a:ln>
                <a:solidFill>
                  <a:schemeClr val="tx1"/>
                </a:solidFill>
                <a:effectLst/>
                <a:latin typeface="Arial" panose="020B0604020202020204" pitchFamily="34" charset="0"/>
              </a:rPr>
              <a:t>Visualizations: Category distribution, word cloud </a:t>
            </a:r>
          </a:p>
          <a:p>
            <a:pPr marL="0" marR="0" lvl="0" indent="0" algn="l" defTabSz="914400" rtl="0" eaLnBrk="0" fontAlgn="base" latinLnBrk="0" hangingPunct="0">
              <a:lnSpc>
                <a:spcPct val="100000"/>
              </a:lnSpc>
              <a:spcBef>
                <a:spcPct val="0"/>
              </a:spcBef>
              <a:spcAft>
                <a:spcPct val="0"/>
              </a:spcAft>
              <a:buClrTx/>
              <a:buSzTx/>
              <a:buNone/>
              <a:tabLst/>
            </a:pPr>
            <a:r>
              <a:rPr lang="en-US" altLang="en-US" sz="1800" dirty="0">
                <a:latin typeface="Arial" panose="020B0604020202020204" pitchFamily="34" charset="0"/>
              </a:rPr>
              <a:t> </a:t>
            </a:r>
            <a:r>
              <a:rPr kumimoji="0" lang="en-US" altLang="en-US" sz="1800" b="0" i="0" u="none" strike="noStrike" cap="none" normalizeH="0" baseline="0" dirty="0" smtClean="0">
                <a:ln>
                  <a:noFill/>
                </a:ln>
                <a:solidFill>
                  <a:schemeClr val="tx1"/>
                </a:solidFill>
                <a:effectLst/>
                <a:latin typeface="Arial" panose="020B0604020202020204" pitchFamily="34" charset="0"/>
              </a:rPr>
              <a:t>of product descriptions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smtClean="0">
                <a:ln>
                  <a:noFill/>
                </a:ln>
                <a:solidFill>
                  <a:schemeClr val="tx1"/>
                </a:solidFill>
                <a:effectLst/>
                <a:latin typeface="Arial" panose="020B0604020202020204" pitchFamily="34" charset="0"/>
              </a:rPr>
              <a:t>Insights and patterns discovered </a:t>
            </a:r>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01245226"/>
      </p:ext>
    </p:extLst>
  </p:cSld>
  <p:clrMapOvr>
    <a:masterClrMapping/>
  </p:clrMapOvr>
  <mc:AlternateContent xmlns:mc="http://schemas.openxmlformats.org/markup-compatibility/2006">
    <mc:Choice xmlns:p14="http://schemas.microsoft.com/office/powerpoint/2010/main" Requires="p14">
      <p:transition spd="slow" p14:dur="2000" advTm="26615"/>
    </mc:Choice>
    <mc:Fallback>
      <p:transition spd="slow" advTm="266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effectLst>
                  <a:outerShdw blurRad="38100" dist="38100" dir="2700000" algn="tl">
                    <a:srgbClr val="000000">
                      <a:alpha val="43137"/>
                    </a:srgbClr>
                  </a:outerShdw>
                </a:effectLst>
              </a:rPr>
              <a:t>Feature Engineering</a:t>
            </a:r>
            <a:endParaRPr lang="en-US" u="sng" dirty="0">
              <a:effectLst>
                <a:outerShdw blurRad="38100" dist="38100" dir="2700000" algn="tl">
                  <a:srgbClr val="000000">
                    <a:alpha val="43137"/>
                  </a:srgbClr>
                </a:outerShdw>
              </a:effectLst>
            </a:endParaRPr>
          </a:p>
        </p:txBody>
      </p:sp>
      <p:graphicFrame>
        <p:nvGraphicFramePr>
          <p:cNvPr id="6" name="Content Placeholder 5"/>
          <p:cNvGraphicFramePr>
            <a:graphicFrameLocks noGrp="1"/>
          </p:cNvGraphicFramePr>
          <p:nvPr>
            <p:ph sz="half" idx="2"/>
            <p:extLst>
              <p:ext uri="{D42A27DB-BD31-4B8C-83A1-F6EECF244321}">
                <p14:modId xmlns:p14="http://schemas.microsoft.com/office/powerpoint/2010/main" val="3434650735"/>
              </p:ext>
            </p:extLst>
          </p:nvPr>
        </p:nvGraphicFramePr>
        <p:xfrm>
          <a:off x="6172200" y="1825625"/>
          <a:ext cx="5181600" cy="2289175"/>
        </p:xfrm>
        <a:graphic>
          <a:graphicData uri="http://schemas.openxmlformats.org/drawingml/2006/table">
            <a:tbl>
              <a:tblPr firstRow="1" bandRow="1">
                <a:tableStyleId>{5C22544A-7EE6-4342-B048-85BDC9FD1C3A}</a:tableStyleId>
              </a:tblPr>
              <a:tblGrid>
                <a:gridCol w="2590800"/>
                <a:gridCol w="2590800"/>
              </a:tblGrid>
              <a:tr h="368935">
                <a:tc>
                  <a:txBody>
                    <a:bodyPr/>
                    <a:lstStyle/>
                    <a:p>
                      <a:r>
                        <a:rPr lang="en-US" dirty="0"/>
                        <a:t>Technique</a:t>
                      </a:r>
                    </a:p>
                  </a:txBody>
                  <a:tcPr anchor="ctr"/>
                </a:tc>
                <a:tc>
                  <a:txBody>
                    <a:bodyPr/>
                    <a:lstStyle/>
                    <a:p>
                      <a:r>
                        <a:rPr lang="en-US"/>
                        <a:t>Description</a:t>
                      </a:r>
                    </a:p>
                  </a:txBody>
                  <a:tcPr anchor="ctr"/>
                </a:tc>
              </a:tr>
              <a:tr h="370840">
                <a:tc>
                  <a:txBody>
                    <a:bodyPr/>
                    <a:lstStyle/>
                    <a:p>
                      <a:r>
                        <a:rPr lang="en-US"/>
                        <a:t>Tokenization</a:t>
                      </a:r>
                    </a:p>
                  </a:txBody>
                  <a:tcPr anchor="ctr"/>
                </a:tc>
                <a:tc>
                  <a:txBody>
                    <a:bodyPr/>
                    <a:lstStyle/>
                    <a:p>
                      <a:r>
                        <a:rPr lang="en-US"/>
                        <a:t>Split text into individual words</a:t>
                      </a:r>
                    </a:p>
                  </a:txBody>
                  <a:tcPr anchor="ctr"/>
                </a:tc>
              </a:tr>
              <a:tr h="370840">
                <a:tc>
                  <a:txBody>
                    <a:bodyPr/>
                    <a:lstStyle/>
                    <a:p>
                      <a:r>
                        <a:rPr lang="en-US"/>
                        <a:t>Padding Sequences</a:t>
                      </a:r>
                    </a:p>
                  </a:txBody>
                  <a:tcPr anchor="ctr"/>
                </a:tc>
                <a:tc>
                  <a:txBody>
                    <a:bodyPr/>
                    <a:lstStyle/>
                    <a:p>
                      <a:r>
                        <a:rPr lang="en-US"/>
                        <a:t>Ensured uniform sequence length</a:t>
                      </a:r>
                    </a:p>
                  </a:txBody>
                  <a:tcPr anchor="ctr"/>
                </a:tc>
              </a:tr>
              <a:tr h="370840">
                <a:tc>
                  <a:txBody>
                    <a:bodyPr/>
                    <a:lstStyle/>
                    <a:p>
                      <a:r>
                        <a:rPr lang="en-US"/>
                        <a:t>Word Embeddings</a:t>
                      </a:r>
                    </a:p>
                  </a:txBody>
                  <a:tcPr anchor="ctr"/>
                </a:tc>
                <a:tc>
                  <a:txBody>
                    <a:bodyPr/>
                    <a:lstStyle/>
                    <a:p>
                      <a:r>
                        <a:rPr lang="en-US" dirty="0"/>
                        <a:t>Represented words in dense vector space</a:t>
                      </a:r>
                    </a:p>
                  </a:txBody>
                  <a:tcPr anchor="ctr"/>
                </a:tc>
              </a:tr>
            </a:tbl>
          </a:graphicData>
        </a:graphic>
      </p:graphicFrame>
      <p:sp>
        <p:nvSpPr>
          <p:cNvPr id="5" name="Rectangle 1"/>
          <p:cNvSpPr>
            <a:spLocks noGrp="1" noChangeArrowheads="1"/>
          </p:cNvSpPr>
          <p:nvPr>
            <p:ph sz="half" idx="1"/>
          </p:nvPr>
        </p:nvSpPr>
        <p:spPr bwMode="auto">
          <a:xfrm>
            <a:off x="924827" y="1690688"/>
            <a:ext cx="4531049"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smtClean="0">
                <a:ln>
                  <a:noFill/>
                </a:ln>
                <a:solidFill>
                  <a:schemeClr val="tx1"/>
                </a:solidFill>
                <a:effectLst/>
                <a:latin typeface="Arial" panose="020B0604020202020204" pitchFamily="34" charset="0"/>
              </a:rPr>
              <a:t>Techniques used to convert text data to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smtClean="0">
                <a:ln>
                  <a:noFill/>
                </a:ln>
                <a:solidFill>
                  <a:schemeClr val="tx1"/>
                </a:solidFill>
                <a:effectLst/>
                <a:latin typeface="Arial" panose="020B0604020202020204" pitchFamily="34" charset="0"/>
              </a:rPr>
              <a:t>numerical features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smtClean="0">
                <a:ln>
                  <a:noFill/>
                </a:ln>
                <a:solidFill>
                  <a:schemeClr val="tx1"/>
                </a:solidFill>
                <a:effectLst/>
                <a:latin typeface="Arial" panose="020B0604020202020204" pitchFamily="34" charset="0"/>
              </a:rPr>
              <a:t>Tokenization and padding sequences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smtClean="0">
                <a:ln>
                  <a:noFill/>
                </a:ln>
                <a:solidFill>
                  <a:schemeClr val="tx1"/>
                </a:solidFill>
                <a:effectLst/>
                <a:latin typeface="Arial" panose="020B0604020202020204" pitchFamily="34" charset="0"/>
              </a:rPr>
              <a:t>Advanced techniques: Word </a:t>
            </a:r>
            <a:r>
              <a:rPr kumimoji="0" lang="en-US" altLang="en-US" sz="1800" b="0" i="0" u="none" strike="noStrike" cap="none" normalizeH="0" baseline="0" dirty="0" err="1" smtClean="0">
                <a:ln>
                  <a:noFill/>
                </a:ln>
                <a:solidFill>
                  <a:schemeClr val="tx1"/>
                </a:solidFill>
                <a:effectLst/>
                <a:latin typeface="Arial" panose="020B0604020202020204" pitchFamily="34" charset="0"/>
              </a:rPr>
              <a:t>embeddings</a:t>
            </a:r>
            <a:r>
              <a:rPr kumimoji="0" lang="en-US" altLang="en-US" sz="1800" b="0" i="0" u="none" strike="noStrike" cap="none" normalizeH="0" baseline="0" dirty="0" smtClean="0">
                <a:ln>
                  <a:noFill/>
                </a:ln>
                <a:solidFill>
                  <a:schemeClr val="tx1"/>
                </a:solidFill>
                <a:effectLst/>
                <a:latin typeface="Arial" panose="020B0604020202020204" pitchFamily="34" charset="0"/>
              </a:rPr>
              <a:t> </a:t>
            </a:r>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89136171"/>
      </p:ext>
    </p:extLst>
  </p:cSld>
  <p:clrMapOvr>
    <a:masterClrMapping/>
  </p:clrMapOvr>
  <mc:AlternateContent xmlns:mc="http://schemas.openxmlformats.org/markup-compatibility/2006">
    <mc:Choice xmlns:p14="http://schemas.microsoft.com/office/powerpoint/2010/main" Requires="p14">
      <p:transition spd="slow" p14:dur="2000" advTm="34123"/>
    </mc:Choice>
    <mc:Fallback>
      <p:transition spd="slow" advTm="34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u="sng" dirty="0" smtClean="0">
                <a:effectLst>
                  <a:outerShdw blurRad="38100" dist="38100" dir="2700000" algn="tl">
                    <a:srgbClr val="000000">
                      <a:alpha val="43137"/>
                    </a:srgbClr>
                  </a:outerShdw>
                </a:effectLst>
              </a:rPr>
              <a:t>Machine Learning Model Building</a:t>
            </a:r>
            <a:endParaRPr lang="en-US" sz="3200" u="sng" dirty="0">
              <a:effectLst>
                <a:outerShdw blurRad="38100" dist="38100" dir="2700000" algn="tl">
                  <a:srgbClr val="000000">
                    <a:alpha val="43137"/>
                  </a:srgbClr>
                </a:outerShdw>
              </a:effectLst>
            </a:endParaRPr>
          </a:p>
        </p:txBody>
      </p:sp>
      <p:graphicFrame>
        <p:nvGraphicFramePr>
          <p:cNvPr id="5" name="Content Placeholder 4"/>
          <p:cNvGraphicFramePr>
            <a:graphicFrameLocks noGrp="1"/>
          </p:cNvGraphicFramePr>
          <p:nvPr>
            <p:ph sz="half" idx="2"/>
            <p:extLst>
              <p:ext uri="{D42A27DB-BD31-4B8C-83A1-F6EECF244321}">
                <p14:modId xmlns:p14="http://schemas.microsoft.com/office/powerpoint/2010/main" val="3761479534"/>
              </p:ext>
            </p:extLst>
          </p:nvPr>
        </p:nvGraphicFramePr>
        <p:xfrm>
          <a:off x="6480208" y="1917004"/>
          <a:ext cx="5181600" cy="3056020"/>
        </p:xfrm>
        <a:graphic>
          <a:graphicData uri="http://schemas.openxmlformats.org/drawingml/2006/table">
            <a:tbl>
              <a:tblPr firstRow="1" bandRow="1">
                <a:tableStyleId>{5C22544A-7EE6-4342-B048-85BDC9FD1C3A}</a:tableStyleId>
              </a:tblPr>
              <a:tblGrid>
                <a:gridCol w="2590800"/>
                <a:gridCol w="2590800"/>
              </a:tblGrid>
              <a:tr h="976963">
                <a:tc>
                  <a:txBody>
                    <a:bodyPr/>
                    <a:lstStyle/>
                    <a:p>
                      <a:r>
                        <a:rPr lang="en-US"/>
                        <a:t>Model Type</a:t>
                      </a:r>
                    </a:p>
                  </a:txBody>
                  <a:tcPr anchor="ctr"/>
                </a:tc>
                <a:tc>
                  <a:txBody>
                    <a:bodyPr/>
                    <a:lstStyle/>
                    <a:p>
                      <a:r>
                        <a:rPr lang="en-US"/>
                        <a:t>Key Components</a:t>
                      </a:r>
                    </a:p>
                  </a:txBody>
                  <a:tcPr anchor="ctr"/>
                </a:tc>
              </a:tr>
              <a:tr h="524577">
                <a:tc>
                  <a:txBody>
                    <a:bodyPr/>
                    <a:lstStyle/>
                    <a:p>
                      <a:r>
                        <a:rPr lang="en-US"/>
                        <a:t>ANN</a:t>
                      </a:r>
                    </a:p>
                  </a:txBody>
                  <a:tcPr anchor="ctr"/>
                </a:tc>
                <a:tc>
                  <a:txBody>
                    <a:bodyPr/>
                    <a:lstStyle/>
                    <a:p>
                      <a:r>
                        <a:rPr lang="en-US"/>
                        <a:t>Embedding, Dense layers, Softmax output</a:t>
                      </a:r>
                    </a:p>
                  </a:txBody>
                  <a:tcPr anchor="ctr"/>
                </a:tc>
              </a:tr>
              <a:tr h="524577">
                <a:tc>
                  <a:txBody>
                    <a:bodyPr/>
                    <a:lstStyle/>
                    <a:p>
                      <a:r>
                        <a:rPr lang="en-US"/>
                        <a:t>Traditional ML Models</a:t>
                      </a:r>
                    </a:p>
                  </a:txBody>
                  <a:tcPr anchor="ctr"/>
                </a:tc>
                <a:tc>
                  <a:txBody>
                    <a:bodyPr/>
                    <a:lstStyle/>
                    <a:p>
                      <a:r>
                        <a:rPr lang="en-US"/>
                        <a:t>Logistic Regression, SVM</a:t>
                      </a:r>
                    </a:p>
                  </a:txBody>
                  <a:tcPr anchor="ctr"/>
                </a:tc>
              </a:tr>
              <a:tr h="524577">
                <a:tc>
                  <a:txBody>
                    <a:bodyPr/>
                    <a:lstStyle/>
                    <a:p>
                      <a:r>
                        <a:rPr lang="en-US"/>
                        <a:t>CNN</a:t>
                      </a:r>
                    </a:p>
                  </a:txBody>
                  <a:tcPr anchor="ctr"/>
                </a:tc>
                <a:tc>
                  <a:txBody>
                    <a:bodyPr/>
                    <a:lstStyle/>
                    <a:p>
                      <a:r>
                        <a:rPr lang="en-US" dirty="0"/>
                        <a:t>Embedding, Convolutional, Max-Pooling, Dense, </a:t>
                      </a:r>
                      <a:r>
                        <a:rPr lang="en-US" dirty="0" err="1"/>
                        <a:t>Softmax</a:t>
                      </a:r>
                      <a:endParaRPr lang="en-US" dirty="0"/>
                    </a:p>
                  </a:txBody>
                  <a:tcPr anchor="ctr"/>
                </a:tc>
              </a:tr>
            </a:tbl>
          </a:graphicData>
        </a:graphic>
      </p:graphicFrame>
      <p:sp>
        <p:nvSpPr>
          <p:cNvPr id="6" name="Rectangle 1"/>
          <p:cNvSpPr>
            <a:spLocks noGrp="1" noChangeArrowheads="1"/>
          </p:cNvSpPr>
          <p:nvPr>
            <p:ph sz="half" idx="1"/>
          </p:nvPr>
        </p:nvSpPr>
        <p:spPr bwMode="auto">
          <a:xfrm>
            <a:off x="970751" y="1552189"/>
            <a:ext cx="5189369"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smtClean="0">
                <a:ln>
                  <a:noFill/>
                </a:ln>
                <a:solidFill>
                  <a:schemeClr val="tx1"/>
                </a:solidFill>
                <a:effectLst/>
                <a:latin typeface="Arial" panose="020B0604020202020204" pitchFamily="34" charset="0"/>
              </a:rPr>
              <a:t> Models implemented: ANN, Traditional Machine</a:t>
            </a:r>
          </a:p>
          <a:p>
            <a:pPr marL="0" marR="0" lvl="0" indent="0" algn="l" defTabSz="914400" rtl="0" eaLnBrk="0" fontAlgn="base" latinLnBrk="0" hangingPunct="0">
              <a:lnSpc>
                <a:spcPct val="100000"/>
              </a:lnSpc>
              <a:spcBef>
                <a:spcPct val="0"/>
              </a:spcBef>
              <a:spcAft>
                <a:spcPct val="0"/>
              </a:spcAft>
              <a:buClrTx/>
              <a:buSzTx/>
              <a:buNone/>
              <a:tabLst/>
            </a:pPr>
            <a:r>
              <a:rPr lang="en-US" altLang="en-US" sz="1800" dirty="0">
                <a:latin typeface="Arial" panose="020B0604020202020204" pitchFamily="34" charset="0"/>
              </a:rPr>
              <a:t> </a:t>
            </a:r>
            <a:r>
              <a:rPr lang="en-US" altLang="en-US" sz="1800" dirty="0" smtClean="0">
                <a:latin typeface="Arial" panose="020B0604020202020204" pitchFamily="34" charset="0"/>
              </a:rPr>
              <a:t> </a:t>
            </a:r>
            <a:r>
              <a:rPr kumimoji="0" lang="en-US" altLang="en-US" sz="1800" b="0" i="0" u="none" strike="noStrike" cap="none" normalizeH="0" baseline="0" dirty="0" smtClean="0">
                <a:ln>
                  <a:noFill/>
                </a:ln>
                <a:solidFill>
                  <a:schemeClr val="tx1"/>
                </a:solidFill>
                <a:effectLst/>
                <a:latin typeface="Arial" panose="020B0604020202020204" pitchFamily="34" charset="0"/>
              </a:rPr>
              <a:t>Learning Models, CNN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smtClean="0">
                <a:ln>
                  <a:noFill/>
                </a:ln>
                <a:solidFill>
                  <a:schemeClr val="tx1"/>
                </a:solidFill>
                <a:effectLst/>
                <a:latin typeface="Arial" panose="020B0604020202020204" pitchFamily="34" charset="0"/>
              </a:rPr>
              <a:t> Brief architecture of each model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smtClean="0">
                <a:ln>
                  <a:noFill/>
                </a:ln>
                <a:solidFill>
                  <a:schemeClr val="tx1"/>
                </a:solidFill>
                <a:effectLst/>
                <a:latin typeface="Arial" panose="020B0604020202020204" pitchFamily="34" charset="0"/>
              </a:rPr>
              <a:t> Example: ANN architecture with embedding, </a:t>
            </a:r>
          </a:p>
          <a:p>
            <a:pPr marL="0" marR="0" lvl="0" indent="0" algn="l" defTabSz="914400" rtl="0" eaLnBrk="0" fontAlgn="base" latinLnBrk="0" hangingPunct="0">
              <a:lnSpc>
                <a:spcPct val="100000"/>
              </a:lnSpc>
              <a:spcBef>
                <a:spcPct val="0"/>
              </a:spcBef>
              <a:spcAft>
                <a:spcPct val="0"/>
              </a:spcAft>
              <a:buClrTx/>
              <a:buSzTx/>
              <a:buNone/>
              <a:tabLst/>
            </a:pPr>
            <a:r>
              <a:rPr lang="en-US" altLang="en-US" sz="1800" dirty="0">
                <a:latin typeface="Arial" panose="020B0604020202020204" pitchFamily="34" charset="0"/>
              </a:rPr>
              <a:t> </a:t>
            </a:r>
            <a:r>
              <a:rPr lang="en-US" altLang="en-US" sz="1800" dirty="0" smtClean="0">
                <a:latin typeface="Arial" panose="020B0604020202020204" pitchFamily="34" charset="0"/>
              </a:rPr>
              <a:t> </a:t>
            </a:r>
            <a:r>
              <a:rPr kumimoji="0" lang="en-US" altLang="en-US" sz="1800" b="0" i="0" u="none" strike="noStrike" cap="none" normalizeH="0" baseline="0" dirty="0" smtClean="0">
                <a:ln>
                  <a:noFill/>
                </a:ln>
                <a:solidFill>
                  <a:schemeClr val="tx1"/>
                </a:solidFill>
                <a:effectLst/>
                <a:latin typeface="Arial" panose="020B0604020202020204" pitchFamily="34" charset="0"/>
              </a:rPr>
              <a:t>dense, and </a:t>
            </a:r>
            <a:r>
              <a:rPr kumimoji="0" lang="en-US" altLang="en-US" sz="1800" b="0" i="0" u="none" strike="noStrike" cap="none" normalizeH="0" baseline="0" dirty="0" err="1" smtClean="0">
                <a:ln>
                  <a:noFill/>
                </a:ln>
                <a:solidFill>
                  <a:schemeClr val="tx1"/>
                </a:solidFill>
                <a:effectLst/>
                <a:latin typeface="Arial" panose="020B0604020202020204" pitchFamily="34" charset="0"/>
              </a:rPr>
              <a:t>softmax</a:t>
            </a:r>
            <a:r>
              <a:rPr kumimoji="0" lang="en-US" altLang="en-US" sz="1800" b="0" i="0" u="none" strike="noStrike" cap="none" normalizeH="0" baseline="0" dirty="0" smtClean="0">
                <a:ln>
                  <a:noFill/>
                </a:ln>
                <a:solidFill>
                  <a:schemeClr val="tx1"/>
                </a:solidFill>
                <a:effectLst/>
                <a:latin typeface="Arial" panose="020B0604020202020204" pitchFamily="34" charset="0"/>
              </a:rPr>
              <a:t> layers </a:t>
            </a:r>
            <a:br>
              <a:rPr kumimoji="0" lang="en-US" altLang="en-US" sz="1800" b="0" i="0" u="none" strike="noStrike" cap="none" normalizeH="0" baseline="0" dirty="0" smtClean="0">
                <a:ln>
                  <a:noFill/>
                </a:ln>
                <a:solidFill>
                  <a:schemeClr val="tx1"/>
                </a:solidFill>
                <a:effectLst/>
                <a:latin typeface="Arial" panose="020B0604020202020204" pitchFamily="34" charset="0"/>
              </a:rPr>
            </a:b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356186888"/>
      </p:ext>
    </p:extLst>
  </p:cSld>
  <p:clrMapOvr>
    <a:masterClrMapping/>
  </p:clrMapOvr>
  <mc:AlternateContent xmlns:mc="http://schemas.openxmlformats.org/markup-compatibility/2006">
    <mc:Choice xmlns:p14="http://schemas.microsoft.com/office/powerpoint/2010/main" Requires="p14">
      <p:transition spd="slow" p14:dur="2000" advTm="51301"/>
    </mc:Choice>
    <mc:Fallback>
      <p:transition spd="slow" advTm="513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788</TotalTime>
  <Words>809</Words>
  <Application>Microsoft Office PowerPoint</Application>
  <PresentationFormat>Widescreen</PresentationFormat>
  <Paragraphs>137</Paragraphs>
  <Slides>13</Slides>
  <Notes>0</Notes>
  <HiddenSlides>0</HiddenSlides>
  <MMClips>13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Courier New</vt:lpstr>
      <vt:lpstr>Office Theme</vt:lpstr>
      <vt:lpstr> PROJECT Ecommerce Product Categorization</vt:lpstr>
      <vt:lpstr>INTRODUCTION</vt:lpstr>
      <vt:lpstr>Abstract</vt:lpstr>
      <vt:lpstr>Problem Statement</vt:lpstr>
      <vt:lpstr>Dataset Overview</vt:lpstr>
      <vt:lpstr>Data Preprocessing</vt:lpstr>
      <vt:lpstr>Exploratory Data Analysis (EDA)</vt:lpstr>
      <vt:lpstr>Feature Engineering</vt:lpstr>
      <vt:lpstr>Machine Learning Model Building</vt:lpstr>
      <vt:lpstr>Model Evaluation</vt:lpstr>
      <vt:lpstr>Future enhancements</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Ecommerce Product Categorization</dc:title>
  <dc:creator>Microsoft account</dc:creator>
  <cp:lastModifiedBy>Microsoft account</cp:lastModifiedBy>
  <cp:revision>15</cp:revision>
  <dcterms:created xsi:type="dcterms:W3CDTF">2024-08-04T17:59:39Z</dcterms:created>
  <dcterms:modified xsi:type="dcterms:W3CDTF">2024-08-05T07:08:30Z</dcterms:modified>
</cp:coreProperties>
</file>

<file path=docProps/thumbnail.jpeg>
</file>